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  <p:sldMasterId id="2147483979" r:id="rId2"/>
    <p:sldMasterId id="2147483991" r:id="rId3"/>
    <p:sldMasterId id="2147484003" r:id="rId4"/>
  </p:sldMasterIdLst>
  <p:notesMasterIdLst>
    <p:notesMasterId r:id="rId30"/>
  </p:notesMasterIdLst>
  <p:handoutMasterIdLst>
    <p:handoutMasterId r:id="rId31"/>
  </p:handoutMasterIdLst>
  <p:sldIdLst>
    <p:sldId id="279" r:id="rId5"/>
    <p:sldId id="315" r:id="rId6"/>
    <p:sldId id="316" r:id="rId7"/>
    <p:sldId id="281" r:id="rId8"/>
    <p:sldId id="339" r:id="rId9"/>
    <p:sldId id="319" r:id="rId10"/>
    <p:sldId id="327" r:id="rId11"/>
    <p:sldId id="335" r:id="rId12"/>
    <p:sldId id="321" r:id="rId13"/>
    <p:sldId id="329" r:id="rId14"/>
    <p:sldId id="334" r:id="rId15"/>
    <p:sldId id="368" r:id="rId16"/>
    <p:sldId id="367" r:id="rId17"/>
    <p:sldId id="369" r:id="rId18"/>
    <p:sldId id="357" r:id="rId19"/>
    <p:sldId id="359" r:id="rId20"/>
    <p:sldId id="370" r:id="rId21"/>
    <p:sldId id="371" r:id="rId22"/>
    <p:sldId id="360" r:id="rId23"/>
    <p:sldId id="362" r:id="rId24"/>
    <p:sldId id="363" r:id="rId25"/>
    <p:sldId id="372" r:id="rId26"/>
    <p:sldId id="373" r:id="rId27"/>
    <p:sldId id="336" r:id="rId28"/>
    <p:sldId id="338" r:id="rId29"/>
  </p:sldIdLst>
  <p:sldSz cx="9144000" cy="6858000" type="screen4x3"/>
  <p:notesSz cx="6662738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66"/>
        </a:solidFill>
        <a:latin typeface="Times New Roman" pitchFamily="-106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: les stratégies de recherche" id="{F80E3979-5E91-4072-B677-CC558406662C}">
          <p14:sldIdLst>
            <p14:sldId id="279"/>
            <p14:sldId id="315"/>
          </p14:sldIdLst>
        </p14:section>
        <p14:section name="Préparer le travail" id="{2DBDAA68-9313-46D4-AD7F-61EF7AFDE22A}">
          <p14:sldIdLst>
            <p14:sldId id="316"/>
            <p14:sldId id="281"/>
            <p14:sldId id="339"/>
          </p14:sldIdLst>
        </p14:section>
        <p14:section name="Elaborer des requêtes" id="{088DA9B6-02B6-4C3C-BCFB-6DC215B1A581}">
          <p14:sldIdLst>
            <p14:sldId id="319"/>
            <p14:sldId id="327"/>
            <p14:sldId id="335"/>
            <p14:sldId id="321"/>
            <p14:sldId id="329"/>
            <p14:sldId id="334"/>
            <p14:sldId id="368"/>
            <p14:sldId id="367"/>
            <p14:sldId id="369"/>
          </p14:sldIdLst>
        </p14:section>
        <p14:section name="Accéder aux documents" id="{1A39D81A-9A56-410B-8A39-0F0AB99DF7E4}">
          <p14:sldIdLst>
            <p14:sldId id="357"/>
            <p14:sldId id="359"/>
            <p14:sldId id="370"/>
            <p14:sldId id="371"/>
          </p14:sldIdLst>
        </p14:section>
        <p14:section name="Ressources électroniques du SCD : UBODOC" id="{5A80F919-0119-497B-A263-FC798883E788}">
          <p14:sldIdLst>
            <p14:sldId id="360"/>
            <p14:sldId id="362"/>
            <p14:sldId id="363"/>
            <p14:sldId id="372"/>
          </p14:sldIdLst>
        </p14:section>
        <p14:section name="Recherches sur internet" id="{17406D41-9676-414A-8D3A-1C40D9FFF1B1}">
          <p14:sldIdLst>
            <p14:sldId id="373"/>
            <p14:sldId id="336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tell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99"/>
    <a:srgbClr val="FF0066"/>
    <a:srgbClr val="CCCCFF"/>
    <a:srgbClr val="3366FF"/>
    <a:srgbClr val="9999FF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91101" autoAdjust="0"/>
  </p:normalViewPr>
  <p:slideViewPr>
    <p:cSldViewPr>
      <p:cViewPr varScale="1">
        <p:scale>
          <a:sx n="84" d="100"/>
          <a:sy n="84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F4598B-4A5D-4B17-AE2C-FCBA2FF5CD4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0101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44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1577A24-E8B6-47E1-B635-AD2C35FF74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428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Times New Roman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4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63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88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8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0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75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7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7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3947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817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456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108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64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11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94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3512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67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</a:rPr>
              <a:t>QUIMPER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200273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85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34959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8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6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74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5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910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2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25250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59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819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0" y="3505200"/>
            <a:ext cx="57912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2201863"/>
            <a:ext cx="5111750" cy="1082675"/>
          </a:xfrm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altLang="fr-FR" noProof="0" smtClean="0"/>
              <a:t>Modifiez le style du titre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16338"/>
            <a:ext cx="5111750" cy="792162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940425" y="5794375"/>
            <a:ext cx="17287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IUT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DE</a:t>
            </a:r>
            <a:b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fr-FR" altLang="fr-FR" sz="1400">
                <a:solidFill>
                  <a:schemeClr val="bg1"/>
                </a:solidFill>
                <a:latin typeface="Arial" charset="0"/>
                <a:cs typeface="Arial" charset="0"/>
              </a:rPr>
              <a:t>QUIMPER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5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8344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4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433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95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63713" y="1700213"/>
            <a:ext cx="338455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00663" y="1700213"/>
            <a:ext cx="33861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05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987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543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4452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69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56425" y="404813"/>
            <a:ext cx="1730375" cy="5721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763713" y="404813"/>
            <a:ext cx="5040312" cy="5721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5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63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3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4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1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32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" charset="0"/>
              <a:cs typeface="+mn-cs"/>
            </a:endParaRPr>
          </a:p>
        </p:txBody>
      </p:sp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4113"/>
            <a:ext cx="91455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009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752600" y="990600"/>
            <a:ext cx="73914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404813"/>
            <a:ext cx="6923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METTRE UN TITRE</a:t>
            </a:r>
            <a:br>
              <a:rPr lang="fr-FR" altLang="fr-FR" smtClean="0"/>
            </a:br>
            <a:r>
              <a:rPr lang="fr-FR" altLang="fr-FR" smtClean="0"/>
              <a:t>SUR 2 LIGNES ICI MEME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700213"/>
            <a:ext cx="6923087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Premier niveau de texte</a:t>
            </a:r>
          </a:p>
          <a:p>
            <a:pPr lvl="1"/>
            <a:r>
              <a:rPr lang="fr-FR" altLang="fr-FR" smtClean="0"/>
              <a:t>Deuxième niveau de texte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5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50000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55000"/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a-conso.fr/" TargetMode="Externa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bodoc-scd.univ-brest.fr/" TargetMode="Externa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-angers.fr/fr/formation/anti-plagiat/c-est-quoi-le-plagiat.html" TargetMode="External"/><Relationship Id="rId2" Type="http://schemas.openxmlformats.org/officeDocument/2006/relationships/hyperlink" Target="http://www.bibliotheques.uqam.ca/InfoSphere/sciences_humaines/module7/evaluer1.html" TargetMode="Externa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tenligne.net/" TargetMode="External"/><Relationship Id="rId13" Type="http://schemas.openxmlformats.org/officeDocument/2006/relationships/hyperlink" Target="http://www.ladocumentationfrancaise.fr/ezexalead/search?s=lastmodifieddate&amp;n=slDocFrancaise&amp;cat%5bRevue%5d%5b%5d=Probl%C3%A8mes+%C3%A9conomiques" TargetMode="External"/><Relationship Id="rId18" Type="http://schemas.openxmlformats.org/officeDocument/2006/relationships/hyperlink" Target="http://emarketing,fr/" TargetMode="External"/><Relationship Id="rId26" Type="http://schemas.openxmlformats.org/officeDocument/2006/relationships/hyperlink" Target="http://lexpansion.lexpress.fr/" TargetMode="External"/><Relationship Id="rId3" Type="http://schemas.openxmlformats.org/officeDocument/2006/relationships/hyperlink" Target="http://www.insee.fr/" TargetMode="External"/><Relationship Id="rId21" Type="http://schemas.openxmlformats.org/officeDocument/2006/relationships/hyperlink" Target="http://www.lineaires.com/" TargetMode="External"/><Relationship Id="rId7" Type="http://schemas.openxmlformats.org/officeDocument/2006/relationships/hyperlink" Target="http://www.quimper.cci.fr/frames.asp?/accueil.asp?" TargetMode="External"/><Relationship Id="rId12" Type="http://schemas.openxmlformats.org/officeDocument/2006/relationships/hyperlink" Target="http://www.alternatives-economiques.fr/" TargetMode="External"/><Relationship Id="rId17" Type="http://schemas.openxmlformats.org/officeDocument/2006/relationships/hyperlink" Target="http://www.wk-rh.fr/index.php" TargetMode="External"/><Relationship Id="rId25" Type="http://schemas.openxmlformats.org/officeDocument/2006/relationships/hyperlink" Target="http://www.quechoisir.org/" TargetMode="External"/><Relationship Id="rId2" Type="http://schemas.openxmlformats.org/officeDocument/2006/relationships/hyperlink" Target="http://www.economie.gouv.fr/" TargetMode="External"/><Relationship Id="rId16" Type="http://schemas.openxmlformats.org/officeDocument/2006/relationships/hyperlink" Target="http://www.usinenouvelle.com/" TargetMode="External"/><Relationship Id="rId20" Type="http://schemas.openxmlformats.org/officeDocument/2006/relationships/hyperlink" Target="http://www.actionco.fr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cci.fr/web/organisation-du-reseau/annuaire" TargetMode="External"/><Relationship Id="rId11" Type="http://schemas.openxmlformats.org/officeDocument/2006/relationships/hyperlink" Target="http://www.pearltrees.com/buiut/economie-generale/id8143449" TargetMode="External"/><Relationship Id="rId24" Type="http://schemas.openxmlformats.org/officeDocument/2006/relationships/hyperlink" Target="http://www.60millions-mag.com/" TargetMode="External"/><Relationship Id="rId5" Type="http://schemas.openxmlformats.org/officeDocument/2006/relationships/hyperlink" Target="http://www.observatoire-transports-bretagne.fr/" TargetMode="External"/><Relationship Id="rId15" Type="http://schemas.openxmlformats.org/officeDocument/2006/relationships/hyperlink" Target="http://www.andrh.fr/services/la-revue-personnel" TargetMode="External"/><Relationship Id="rId23" Type="http://schemas.openxmlformats.org/officeDocument/2006/relationships/hyperlink" Target="http://www.franchise-magazine.com/" TargetMode="External"/><Relationship Id="rId10" Type="http://schemas.openxmlformats.org/officeDocument/2006/relationships/hyperlink" Target="http://labs.ebuzzing.fr/top-blogs/economie" TargetMode="External"/><Relationship Id="rId19" Type="http://schemas.openxmlformats.org/officeDocument/2006/relationships/hyperlink" Target="http://www.lsa-conso.fr/" TargetMode="External"/><Relationship Id="rId4" Type="http://schemas.openxmlformats.org/officeDocument/2006/relationships/hyperlink" Target="http://epp.eurostat.ec.europa.eu/portal/page/portal/eurostat/home/" TargetMode="External"/><Relationship Id="rId9" Type="http://schemas.openxmlformats.org/officeDocument/2006/relationships/hyperlink" Target="https://buiut.wordpress.com/tag/gestion/" TargetMode="External"/><Relationship Id="rId14" Type="http://schemas.openxmlformats.org/officeDocument/2006/relationships/hyperlink" Target="http://www.capital.fr/le-magazine/management" TargetMode="External"/><Relationship Id="rId22" Type="http://schemas.openxmlformats.org/officeDocument/2006/relationships/hyperlink" Target="http://www.pointsdevente.fr/" TargetMode="External"/><Relationship Id="rId27" Type="http://schemas.openxmlformats.org/officeDocument/2006/relationships/hyperlink" Target="http://www.lesechos.fr/enjeux/index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rbradoc.bu.univ-paris8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tagne.cci.fr/" TargetMode="External"/><Relationship Id="rId3" Type="http://schemas.openxmlformats.org/officeDocument/2006/relationships/hyperlink" Target="http://www.lexilogos.com/presse_infos.htm" TargetMode="External"/><Relationship Id="rId7" Type="http://schemas.openxmlformats.org/officeDocument/2006/relationships/hyperlink" Target="http://www.economie.gouv.fr/" TargetMode="External"/><Relationship Id="rId2" Type="http://schemas.openxmlformats.org/officeDocument/2006/relationships/hyperlink" Target="https://news.google.com/nwshp?hl=fr&amp;tab=wn" TargetMode="External"/><Relationship Id="rId1" Type="http://schemas.openxmlformats.org/officeDocument/2006/relationships/slideLayout" Target="../slideLayouts/slideLayout35.xml"/><Relationship Id="rId6" Type="http://schemas.openxmlformats.org/officeDocument/2006/relationships/hyperlink" Target="http://www.developpement-durable.gouv.fr/" TargetMode="External"/><Relationship Id="rId5" Type="http://schemas.openxmlformats.org/officeDocument/2006/relationships/hyperlink" Target="http://epp.eurostat.ec.europa.eu/portal/page/portal/eurostat/home/" TargetMode="External"/><Relationship Id="rId4" Type="http://schemas.openxmlformats.org/officeDocument/2006/relationships/hyperlink" Target="http://www.insee.fr/fr/" TargetMode="External"/><Relationship Id="rId9" Type="http://schemas.openxmlformats.org/officeDocument/2006/relationships/hyperlink" Target="http://www.pearltrees.com/buiut/economie-generale/id814344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sco.unicaen.fr/" TargetMode="External"/><Relationship Id="rId2" Type="http://schemas.openxmlformats.org/officeDocument/2006/relationships/hyperlink" Target="http://dico.isc.cnrs.fr/" TargetMode="Externa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granddictionnaire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5904656" cy="1512168"/>
          </a:xfrm>
        </p:spPr>
        <p:txBody>
          <a:bodyPr/>
          <a:lstStyle/>
          <a:p>
            <a:pPr marL="263525" indent="-80963">
              <a:tabLst>
                <a:tab pos="893763" algn="l"/>
                <a:tab pos="985838" algn="l"/>
              </a:tabLst>
            </a:pPr>
            <a:r>
              <a:rPr lang="fr-FR" sz="2800" dirty="0" smtClean="0"/>
              <a:t>Atelier de recherche documentaire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 smtClean="0"/>
              <a:t>       Service commun de documentation de l’UBO</a:t>
            </a:r>
            <a:endParaRPr lang="fr-FR" sz="1800" dirty="0"/>
          </a:p>
        </p:txBody>
      </p:sp>
      <p:sp>
        <p:nvSpPr>
          <p:cNvPr id="14340" name="Espace réservé du contenu 2"/>
          <p:cNvSpPr>
            <a:spLocks noGrp="1"/>
          </p:cNvSpPr>
          <p:nvPr>
            <p:ph type="subTitle" idx="1"/>
          </p:nvPr>
        </p:nvSpPr>
        <p:spPr>
          <a:xfrm>
            <a:off x="395536" y="3683104"/>
            <a:ext cx="5545079" cy="621392"/>
          </a:xfrm>
        </p:spPr>
        <p:txBody>
          <a:bodyPr/>
          <a:lstStyle/>
          <a:p>
            <a:r>
              <a:rPr lang="fr-FR" altLang="fr-FR" dirty="0" smtClean="0"/>
              <a:t>	Formation des usagers</a:t>
            </a:r>
          </a:p>
          <a:p>
            <a:endParaRPr lang="fr-FR" altLang="fr-FR" dirty="0" smtClean="0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-13320" y="4293096"/>
            <a:ext cx="6097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-106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-106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 smtClean="0">
                <a:solidFill>
                  <a:srgbClr val="FF0000"/>
                </a:solidFill>
                <a:latin typeface="Times New Roman" pitchFamily="-106" charset="0"/>
              </a:rPr>
              <a:t>Gestion des entreprises et des administrations</a:t>
            </a:r>
            <a:endParaRPr lang="fr-FR" altLang="fr-FR" sz="2400" dirty="0">
              <a:solidFill>
                <a:srgbClr val="FF0000"/>
              </a:solidFill>
              <a:latin typeface="Times New Roman" pitchFamily="-106" charset="0"/>
            </a:endParaRPr>
          </a:p>
        </p:txBody>
      </p:sp>
      <p:pic>
        <p:nvPicPr>
          <p:cNvPr id="1030" name="Picture 6" descr="C:\Documents and Settings\botella\Local Settings\Temporary Internet Files\Content.IE5\J4G0SXR1\MP9102217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556048" cy="116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botella\Local Settings\Temporary Internet Files\Content.IE5\IE7Q4D4U\MC90044039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323456"/>
            <a:ext cx="1663131" cy="166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24" y="5249127"/>
            <a:ext cx="1807596" cy="14676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14" y="2564904"/>
            <a:ext cx="2736304" cy="3172377"/>
          </a:xfrm>
          <a:prstGeom prst="rect">
            <a:avLst/>
          </a:prstGeom>
        </p:spPr>
      </p:pic>
    </p:spTree>
  </p:cSld>
  <p:clrMapOvr>
    <a:masterClrMapping/>
  </p:clrMapOvr>
  <p:transition spd="slow" advTm="49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76672"/>
            <a:ext cx="6928448" cy="108012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 - 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requêtes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3-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la troncature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294584" cy="4896544"/>
          </a:xfrm>
        </p:spPr>
        <p:txBody>
          <a:bodyPr>
            <a:normAutofit fontScale="25000" lnSpcReduction="20000"/>
          </a:bodyPr>
          <a:lstStyle/>
          <a:p>
            <a:endParaRPr lang="fr-FR" altLang="fr-FR" sz="8000" dirty="0" smtClean="0"/>
          </a:p>
          <a:p>
            <a:r>
              <a:rPr lang="fr-FR" altLang="fr-FR" sz="8000" dirty="0" smtClean="0"/>
              <a:t>	C’est une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fonction</a:t>
            </a:r>
            <a:r>
              <a:rPr lang="fr-FR" altLang="fr-FR" sz="8000" dirty="0" smtClean="0"/>
              <a:t>  qui permet d’élargir la recherche</a:t>
            </a:r>
          </a:p>
          <a:p>
            <a:endParaRPr lang="fr-FR" altLang="fr-FR" sz="8000" dirty="0" smtClean="0"/>
          </a:p>
          <a:p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Selon la base interrogée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2"/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>
              <a:lnSpc>
                <a:spcPct val="80000"/>
              </a:lnSpc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 :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manage* 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la recherche se fait sur les mots 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fr-F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managérial (e)(s)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managériaux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 (s)</a:t>
            </a:r>
          </a:p>
          <a:p>
            <a:pPr lvl="2">
              <a:lnSpc>
                <a:spcPct val="80000"/>
              </a:lnSpc>
              <a:buFont typeface="Wingdings" pitchFamily="-106" charset="2"/>
              <a:buChar char="Ø"/>
            </a:pPr>
            <a:r>
              <a:rPr lang="fr-FR" altLang="fr-F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 …</a:t>
            </a:r>
            <a:endParaRPr lang="fr-FR" altLang="fr-F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95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31640" y="476672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4-</a:t>
            </a:r>
            <a:r>
              <a:rPr lang="fr-FR" alt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exemples de requêtes à partir d’une problématique</a:t>
            </a:r>
            <a:endParaRPr lang="fr-FR" altLang="fr-FR" dirty="0" smtClean="0"/>
          </a:p>
        </p:txBody>
      </p:sp>
      <p:sp>
        <p:nvSpPr>
          <p:cNvPr id="31747" name="Rectangle 2051"/>
          <p:cNvSpPr>
            <a:spLocks noGrp="1" noChangeArrowheads="1"/>
          </p:cNvSpPr>
          <p:nvPr>
            <p:ph idx="1"/>
          </p:nvPr>
        </p:nvSpPr>
        <p:spPr>
          <a:xfrm>
            <a:off x="1619672" y="2276872"/>
            <a:ext cx="6912768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altLang="fr-FR" i="1" dirty="0" smtClean="0"/>
              <a:t>Exemple : vous recherchez des ouvrages sur la problématique :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 gestion des risques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manage*   risque* </a:t>
            </a:r>
          </a:p>
          <a:p>
            <a:r>
              <a:rPr lang="fr-FR" altLang="fr-FR" dirty="0" smtClean="0"/>
              <a:t>(manage* ou gestion) et  (risque* ou </a:t>
            </a:r>
            <a:r>
              <a:rPr lang="fr-FR" altLang="fr-FR" dirty="0" err="1" smtClean="0"/>
              <a:t>sécuri</a:t>
            </a:r>
            <a:r>
              <a:rPr lang="fr-FR" altLang="fr-FR" dirty="0" smtClean="0"/>
              <a:t>*)</a:t>
            </a:r>
          </a:p>
          <a:p>
            <a:pPr marL="0" indent="0">
              <a:buNone/>
            </a:pPr>
            <a:r>
              <a:rPr lang="fr-FR" altLang="fr-FR" dirty="0"/>
              <a:t> </a:t>
            </a:r>
            <a:endParaRPr lang="fr-FR" altLang="fr-FR" dirty="0" smtClean="0"/>
          </a:p>
          <a:p>
            <a:pPr marL="0" indent="0">
              <a:buNone/>
            </a:pPr>
            <a:r>
              <a:rPr lang="fr-FR" altLang="fr-FR" i="1" dirty="0" smtClean="0"/>
              <a:t>comparer les résultats</a:t>
            </a:r>
          </a:p>
          <a:p>
            <a:pPr marL="0" indent="0">
              <a:buNone/>
            </a:pPr>
            <a:endParaRPr lang="fr-FR" altLang="fr-FR" i="1" dirty="0" smtClean="0"/>
          </a:p>
          <a:p>
            <a:pPr marL="0" indent="0">
              <a:buNone/>
            </a:pPr>
            <a:r>
              <a:rPr lang="fr-FR" altLang="fr-FR" i="1" dirty="0" smtClean="0"/>
              <a:t>Exercice </a:t>
            </a:r>
            <a:r>
              <a:rPr lang="fr-FR" altLang="fr-FR" i="1" dirty="0"/>
              <a:t>: onglet « recherche avancée »</a:t>
            </a:r>
          </a:p>
          <a:p>
            <a:pPr marL="0" indent="0">
              <a:buNone/>
            </a:pPr>
            <a:r>
              <a:rPr lang="fr-FR" altLang="fr-FR" i="1" dirty="0"/>
              <a:t> </a:t>
            </a:r>
            <a:r>
              <a:rPr lang="fr-FR" altLang="fr-FR" i="1" dirty="0" smtClean="0"/>
              <a:t>entrez </a:t>
            </a:r>
            <a:r>
              <a:rPr lang="fr-FR" altLang="fr-FR" i="1" dirty="0"/>
              <a:t>sur chaque ligne </a:t>
            </a:r>
            <a:r>
              <a:rPr lang="fr-FR" altLang="fr-FR" i="1" dirty="0" smtClean="0"/>
              <a:t>des séries de synonymes reliés par OU (union).</a:t>
            </a:r>
          </a:p>
          <a:p>
            <a:pPr marL="0" indent="0">
              <a:buNone/>
            </a:pPr>
            <a:r>
              <a:rPr lang="fr-FR" altLang="fr-FR" i="1" dirty="0" smtClean="0"/>
              <a:t>Réessayez en </a:t>
            </a:r>
            <a:r>
              <a:rPr lang="fr-FR" altLang="fr-FR" i="1" dirty="0"/>
              <a:t>u</a:t>
            </a:r>
            <a:r>
              <a:rPr lang="fr-FR" altLang="fr-FR" i="1" dirty="0" smtClean="0"/>
              <a:t>tilisant les troncatures</a:t>
            </a:r>
            <a:endParaRPr lang="fr-FR" altLang="fr-FR" i="1" dirty="0"/>
          </a:p>
          <a:p>
            <a:pPr marL="0" indent="0">
              <a:buNone/>
            </a:pPr>
            <a:endParaRPr lang="fr-FR" altLang="fr-FR" i="1" dirty="0" smtClean="0"/>
          </a:p>
        </p:txBody>
      </p:sp>
    </p:spTree>
  </p:cSld>
  <p:clrMapOvr>
    <a:masterClrMapping/>
  </p:clrMapOvr>
  <p:transition spd="slow" advTm="19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230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823" y="1516859"/>
            <a:ext cx="7838866" cy="53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799288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923087" cy="575915"/>
          </a:xfrm>
        </p:spPr>
        <p:txBody>
          <a:bodyPr/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II-Elaborer des requêtes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8663202" cy="529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00456" cy="64807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au document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A partir d’une bibliographie : distinguer livre, revue (périodique) et article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Localiser le document physique à partir du catalogue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5" y="2708920"/>
            <a:ext cx="7499176" cy="34172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Notez les différences entre les deux références</a:t>
            </a:r>
          </a:p>
          <a:p>
            <a:pPr marL="0" indent="0">
              <a:buNone/>
            </a:pPr>
            <a:endParaRPr lang="fr-FR" i="1" dirty="0" smtClean="0"/>
          </a:p>
          <a:p>
            <a:r>
              <a:rPr lang="fr-FR" dirty="0" smtClean="0"/>
              <a:t> a) FAURE, A. </a:t>
            </a:r>
            <a:r>
              <a:rPr lang="fr-FR" i="1" dirty="0" smtClean="0"/>
              <a:t>La comptabilité de la petite entreprise – de l’écriture au bilan-2013/2014</a:t>
            </a:r>
            <a:r>
              <a:rPr lang="fr-FR" dirty="0" smtClean="0"/>
              <a:t>. </a:t>
            </a:r>
            <a:r>
              <a:rPr lang="fr-FR" dirty="0"/>
              <a:t>Paris : </a:t>
            </a:r>
            <a:r>
              <a:rPr lang="fr-FR" dirty="0" smtClean="0"/>
              <a:t>éditions Chiron, 2013, 286 p.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b)  DUCAMP, Pauline. </a:t>
            </a:r>
            <a:r>
              <a:rPr lang="fr-FR" i="1" dirty="0" smtClean="0"/>
              <a:t>Fabricant obsessionnel</a:t>
            </a:r>
            <a:r>
              <a:rPr lang="fr-FR" dirty="0" smtClean="0"/>
              <a:t>. L’usine nouvelle, 24/09/2015, n° 3437, p</a:t>
            </a:r>
            <a:r>
              <a:rPr lang="fr-FR" dirty="0"/>
              <a:t>.</a:t>
            </a:r>
            <a:r>
              <a:rPr lang="fr-FR" dirty="0" smtClean="0"/>
              <a:t> 10</a:t>
            </a:r>
          </a:p>
          <a:p>
            <a:endParaRPr lang="fr-FR" dirty="0" smtClean="0"/>
          </a:p>
          <a:p>
            <a:pPr marL="0" indent="0">
              <a:buNone/>
            </a:pPr>
            <a:r>
              <a:rPr lang="fr-FR" i="1" dirty="0" smtClean="0"/>
              <a:t>Localiser le premier document. Quelle est sa cote, comment le trouver et l’emprunter</a:t>
            </a:r>
            <a:r>
              <a:rPr lang="fr-FR" dirty="0" smtClean="0"/>
              <a:t>?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568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6"/>
    </mc:Choice>
    <mc:Fallback xmlns="">
      <p:transition spd="slow" advTm="814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Rechercher un article de périodique papier à partir du site d’une revue disposant d’un moteur de recherche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700808"/>
            <a:ext cx="824440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altLang="fr-FR" sz="1800" i="1" dirty="0" smtClean="0"/>
          </a:p>
          <a:p>
            <a:r>
              <a:rPr lang="fr-FR" altLang="fr-FR" sz="1800" i="1" dirty="0" smtClean="0"/>
              <a:t>Recherchez </a:t>
            </a:r>
            <a:r>
              <a:rPr lang="fr-FR" altLang="fr-FR" sz="1800" i="1" dirty="0"/>
              <a:t>en vous aidant du catalogue </a:t>
            </a:r>
            <a:r>
              <a:rPr lang="fr-FR" altLang="fr-FR" sz="1800" i="1" dirty="0" smtClean="0"/>
              <a:t>(</a:t>
            </a:r>
            <a:r>
              <a:rPr lang="fr-FR" altLang="fr-FR" sz="1800" i="1" dirty="0"/>
              <a:t>deuxième ou troisième </a:t>
            </a:r>
            <a:r>
              <a:rPr lang="fr-FR" altLang="fr-FR" sz="1800" i="1" dirty="0" smtClean="0"/>
              <a:t>onglet</a:t>
            </a:r>
            <a:r>
              <a:rPr lang="fr-FR" altLang="fr-FR" sz="1800" i="1" dirty="0"/>
              <a:t>) </a:t>
            </a:r>
            <a:r>
              <a:rPr lang="fr-FR" altLang="fr-FR" sz="1800" i="1" dirty="0" smtClean="0"/>
              <a:t>:  </a:t>
            </a:r>
            <a:r>
              <a:rPr lang="fr-FR" altLang="fr-FR" sz="1800" i="1" dirty="0"/>
              <a:t>depuis quand la BU de l’IUT possède la revue « </a:t>
            </a:r>
            <a:r>
              <a:rPr lang="fr-FR" altLang="fr-FR" sz="1800" i="1" dirty="0" smtClean="0"/>
              <a:t>LSA</a:t>
            </a:r>
            <a:r>
              <a:rPr lang="fr-FR" altLang="fr-FR" sz="1800" i="1" dirty="0"/>
              <a:t> </a:t>
            </a:r>
            <a:r>
              <a:rPr lang="fr-FR" altLang="fr-FR" sz="1800" i="1" dirty="0" smtClean="0"/>
              <a:t>»?</a:t>
            </a:r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/>
              <a:t>retenir les éléments indispensables à la recherche de l’article dans la version </a:t>
            </a:r>
            <a:r>
              <a:rPr lang="fr-FR" altLang="fr-FR" sz="1800" i="1" dirty="0" smtClean="0"/>
              <a:t>imprimée en vous aidant du moteur de recherche du site web de la revue : </a:t>
            </a:r>
          </a:p>
          <a:p>
            <a:pPr marL="0" indent="0">
              <a:buNone/>
            </a:pPr>
            <a:endParaRPr lang="fr-FR" alt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Titre de l’article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Nom de l’auteur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Numéros de pages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1800" i="1" dirty="0" smtClean="0"/>
              <a:t>Numéro et date de la revue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altLang="fr-FR" sz="1800" dirty="0" smtClean="0"/>
          </a:p>
          <a:p>
            <a:r>
              <a:rPr lang="fr-FR" altLang="fr-FR" sz="1800" dirty="0" smtClean="0"/>
              <a:t>Exemple </a:t>
            </a:r>
            <a:r>
              <a:rPr lang="fr-FR" altLang="fr-FR" sz="1800" smtClean="0"/>
              <a:t>: </a:t>
            </a:r>
            <a:r>
              <a:rPr lang="fr-FR" altLang="fr-FR" sz="1800"/>
              <a:t> </a:t>
            </a:r>
            <a:r>
              <a:rPr lang="fr-FR" altLang="fr-FR" sz="1800" smtClean="0"/>
              <a:t>LSA     </a:t>
            </a:r>
            <a:r>
              <a:rPr lang="fr-FR" sz="1800" smtClean="0">
                <a:hlinkClick r:id="rId2"/>
              </a:rPr>
              <a:t>http</a:t>
            </a:r>
            <a:r>
              <a:rPr lang="fr-FR" sz="1800" dirty="0">
                <a:hlinkClick r:id="rId2"/>
              </a:rPr>
              <a:t>://www.lsa-conso.fr</a:t>
            </a:r>
            <a:r>
              <a:rPr lang="fr-FR" sz="1800" dirty="0"/>
              <a:t>/</a:t>
            </a:r>
            <a:r>
              <a:rPr lang="fr-FR" altLang="fr-FR" sz="1800" dirty="0" smtClean="0"/>
              <a:t>	</a:t>
            </a:r>
            <a:endParaRPr lang="fr-FR" altLang="fr-FR" sz="1800" i="1" dirty="0" smtClean="0"/>
          </a:p>
          <a:p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386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 en salle de lecture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9036496" cy="4896544"/>
          </a:xfrm>
        </p:spPr>
        <p:txBody>
          <a:bodyPr>
            <a:noAutofit/>
          </a:bodyPr>
          <a:lstStyle/>
          <a:p>
            <a:pPr lvl="2"/>
            <a:r>
              <a:rPr lang="fr-FR" altLang="fr-FR" i="1" dirty="0" smtClean="0"/>
              <a:t>Pour les ouvrages imprimés : localisations des ouvrages de la discipline </a:t>
            </a:r>
          </a:p>
          <a:p>
            <a:pPr indent="0">
              <a:buNone/>
            </a:pPr>
            <a:r>
              <a:rPr lang="fr-FR" altLang="fr-FR" sz="1800" i="1" dirty="0" smtClean="0"/>
              <a:t> 	</a:t>
            </a:r>
          </a:p>
          <a:p>
            <a:pPr indent="0">
              <a:buNone/>
            </a:pPr>
            <a:r>
              <a:rPr lang="fr-FR" altLang="fr-FR" sz="1800" i="1" dirty="0" smtClean="0"/>
              <a:t>		</a:t>
            </a:r>
          </a:p>
          <a:p>
            <a:r>
              <a:rPr lang="fr-FR" altLang="fr-FR" sz="1600" i="1" dirty="0" smtClean="0"/>
              <a:t>Economie générale : les indices en 330</a:t>
            </a:r>
          </a:p>
          <a:p>
            <a:r>
              <a:rPr lang="fr-FR" altLang="fr-FR" sz="1600" i="1" dirty="0" smtClean="0"/>
              <a:t>Gestion : les indices en 657 et 658</a:t>
            </a:r>
          </a:p>
          <a:p>
            <a:pPr marL="0" indent="0">
              <a:buNone/>
            </a:pPr>
            <a:endParaRPr lang="fr-FR" altLang="fr-FR" sz="1600" i="1" dirty="0"/>
          </a:p>
          <a:p>
            <a:r>
              <a:rPr lang="fr-FR" altLang="fr-FR" sz="1600" i="1" dirty="0" smtClean="0"/>
              <a:t>Droit : les indices en 340</a:t>
            </a:r>
          </a:p>
          <a:p>
            <a:r>
              <a:rPr lang="fr-FR" altLang="fr-FR" sz="1600" i="1" dirty="0" smtClean="0"/>
              <a:t>Langues : les indices 400</a:t>
            </a:r>
          </a:p>
          <a:p>
            <a:pPr marL="0" indent="0">
              <a:buNone/>
            </a:pPr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endParaRPr lang="fr-FR" altLang="fr-FR" sz="1800" i="1" dirty="0"/>
          </a:p>
          <a:p>
            <a:endParaRPr lang="fr-FR" altLang="fr-FR" sz="1800" i="1" dirty="0" smtClean="0"/>
          </a:p>
          <a:p>
            <a:r>
              <a:rPr lang="fr-FR" altLang="fr-FR" sz="1800" i="1" dirty="0" smtClean="0"/>
              <a:t>Droit</a:t>
            </a:r>
          </a:p>
          <a:p>
            <a:endParaRPr lang="fr-FR" altLang="fr-FR" sz="1800" i="1" dirty="0" smtClean="0"/>
          </a:p>
          <a:p>
            <a:pPr marL="0" indent="0">
              <a:buNone/>
            </a:pPr>
            <a:endParaRPr lang="fr-FR" altLang="fr-FR" sz="1800" i="1" dirty="0"/>
          </a:p>
          <a:p>
            <a:pPr marL="0" indent="0">
              <a:buNone/>
            </a:pPr>
            <a:r>
              <a:rPr lang="fr-FR" altLang="fr-FR" sz="1800" i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22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476672"/>
            <a:ext cx="7144472" cy="896144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III - Accéder 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au document 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altLang="fr-FR" sz="2000" dirty="0" smtClean="0"/>
              <a:t>Recherche en salle de lecture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8388424" cy="4896544"/>
          </a:xfrm>
        </p:spPr>
        <p:txBody>
          <a:bodyPr>
            <a:noAutofit/>
          </a:bodyPr>
          <a:lstStyle/>
          <a:p>
            <a:r>
              <a:rPr lang="fr-FR" altLang="fr-FR" sz="1800" i="1" dirty="0" smtClean="0"/>
              <a:t>Localisation des revues imprimées  de la discipline :   </a:t>
            </a:r>
          </a:p>
          <a:p>
            <a:pPr marL="0" indent="0">
              <a:buNone/>
            </a:pPr>
            <a:r>
              <a:rPr lang="fr-FR" altLang="fr-FR" sz="1800" i="1" dirty="0" smtClean="0"/>
              <a:t>     </a:t>
            </a:r>
          </a:p>
          <a:p>
            <a:pPr marL="0" indent="0">
              <a:buNone/>
            </a:pPr>
            <a:r>
              <a:rPr lang="fr-FR" altLang="fr-FR" sz="1800" i="1" dirty="0" smtClean="0"/>
              <a:t> </a:t>
            </a:r>
            <a:r>
              <a:rPr lang="fr-FR" altLang="fr-FR" sz="1800" dirty="0"/>
              <a:t>B</a:t>
            </a:r>
            <a:r>
              <a:rPr lang="fr-FR" altLang="fr-FR" sz="1800" dirty="0" smtClean="0"/>
              <a:t>acs des revues le long des fenêtres </a:t>
            </a:r>
          </a:p>
          <a:p>
            <a:pPr marL="0" indent="0">
              <a:buNone/>
            </a:pPr>
            <a:endParaRPr lang="fr-FR" altLang="fr-FR" sz="1800" dirty="0"/>
          </a:p>
          <a:p>
            <a:pPr marL="0" indent="0">
              <a:buNone/>
            </a:pPr>
            <a:r>
              <a:rPr lang="fr-FR" altLang="fr-FR" sz="1800" dirty="0" smtClean="0"/>
              <a:t>  Kiosque</a:t>
            </a:r>
          </a:p>
          <a:p>
            <a:pPr marL="0" indent="355600">
              <a:buNone/>
            </a:pPr>
            <a:r>
              <a:rPr lang="fr-FR" altLang="fr-FR" sz="1800" i="1" dirty="0" smtClean="0"/>
              <a:t>Quotidiens et  hebdomadaires d’actualité</a:t>
            </a:r>
            <a:endParaRPr lang="fr-FR" altLang="fr-FR" sz="1800" i="1" dirty="0"/>
          </a:p>
          <a:p>
            <a:pPr marL="0" indent="0">
              <a:buNone/>
            </a:pP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53448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6"/>
    </mc:Choice>
    <mc:Fallback xmlns="">
      <p:transition spd="slow" advTm="1696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596336" cy="1512168"/>
          </a:xfrm>
        </p:spPr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IV - Les ressources en ligne de la bibliothèque </a:t>
            </a:r>
            <a:b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7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700" dirty="0">
                <a:solidFill>
                  <a:schemeClr val="accent1">
                    <a:lumMod val="50000"/>
                  </a:schemeClr>
                </a:solidFill>
              </a:rPr>
              <a:t>: portail des ressources </a:t>
            </a:r>
            <a:r>
              <a:rPr lang="fr-FR" sz="2700" dirty="0" smtClean="0">
                <a:solidFill>
                  <a:schemeClr val="accent1">
                    <a:lumMod val="50000"/>
                  </a:schemeClr>
                </a:solidFill>
              </a:rPr>
              <a:t> du SCD  : 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		</a:t>
            </a:r>
            <a:r>
              <a:rPr lang="fr-FR" sz="27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1-Europresse</a:t>
            </a:r>
            <a:r>
              <a:rPr lang="fr-FR" sz="2700" dirty="0" smtClean="0"/>
              <a:t/>
            </a:r>
            <a:br>
              <a:rPr lang="fr-FR" sz="27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68760"/>
            <a:ext cx="740202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Exercice : recherche sur un (votre) sujet dans la base d’archives de presse généraliste EUROPRESSE.</a:t>
            </a:r>
          </a:p>
          <a:p>
            <a:pPr marL="0" indent="0">
              <a:buNone/>
            </a:pPr>
            <a:r>
              <a:rPr lang="fr-FR" sz="2200" dirty="0" smtClean="0"/>
              <a:t>Accès : Ubodoc/Disciplines </a:t>
            </a:r>
            <a:r>
              <a:rPr lang="fr-FR" sz="2200" dirty="0"/>
              <a:t> </a:t>
            </a:r>
            <a:r>
              <a:rPr lang="fr-FR" sz="2200" dirty="0" smtClean="0"/>
              <a:t>: chapitre  Presse en ligne , cliquer sur Europresse, rentrer ses identifiants ENT si ce n’est déjà fait</a:t>
            </a:r>
          </a:p>
          <a:p>
            <a:pPr marL="0" indent="0">
              <a:buNone/>
            </a:pPr>
            <a:r>
              <a:rPr lang="fr-FR" sz="2200" i="1" dirty="0" smtClean="0"/>
              <a:t>Quels genres d’articles y trouve </a:t>
            </a:r>
            <a:r>
              <a:rPr lang="fr-FR" sz="2200" i="1" dirty="0"/>
              <a:t>-</a:t>
            </a:r>
            <a:r>
              <a:rPr lang="fr-FR" sz="2200" i="1" dirty="0" smtClean="0"/>
              <a:t> t - on?</a:t>
            </a:r>
          </a:p>
          <a:p>
            <a:pPr marL="0" indent="0">
              <a:buNone/>
            </a:pPr>
            <a:r>
              <a:rPr lang="fr-FR" sz="2200" i="1" dirty="0" smtClean="0"/>
              <a:t>Recherche sur un support particulier, par exemple : Médiapart (presse en ligne), The Guardian, El Mundo, Die Tageszeitung (presse internationale)</a:t>
            </a:r>
          </a:p>
          <a:p>
            <a:pPr marL="0" indent="0">
              <a:buNone/>
            </a:pPr>
            <a:r>
              <a:rPr lang="fr-FR" sz="2200" i="1" dirty="0" smtClean="0"/>
              <a:t>Recherche avec un filtre de dates sur un journal spécifique en PDF : Le Monde, le Télégramme</a:t>
            </a:r>
            <a:r>
              <a:rPr lang="fr-FR" i="1" dirty="0" smtClean="0"/>
              <a:t>, </a:t>
            </a:r>
            <a:r>
              <a:rPr lang="fr-FR" sz="2000" i="1" dirty="0" smtClean="0"/>
              <a:t>les Echos</a:t>
            </a:r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27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0"/>
    </mc:Choice>
    <mc:Fallback xmlns="">
      <p:transition spd="slow" advTm="1258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Stratégies de recherche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8" y="1628800"/>
            <a:ext cx="7560840" cy="44702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I – Préparer le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Définir le but du travail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Identifier et préciser le sujet</a:t>
            </a:r>
          </a:p>
          <a:p>
            <a:pPr marL="457200" indent="-457200">
              <a:buFont typeface="+mj-lt"/>
              <a:buAutoNum type="arabicPeriod"/>
            </a:pPr>
            <a:r>
              <a:rPr lang="fr-FR" altLang="fr-FR" sz="2000" dirty="0" smtClean="0"/>
              <a:t>Choisir ses sources</a:t>
            </a:r>
          </a:p>
          <a:p>
            <a:pPr marL="0" indent="0">
              <a:buNone/>
            </a:pPr>
            <a:r>
              <a:rPr lang="fr-FR" altLang="fr-FR" dirty="0" smtClean="0"/>
              <a:t>II - Elaborer des requêtes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Mots clés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Opérateurs logiques (booléens)</a:t>
            </a:r>
          </a:p>
          <a:p>
            <a:pPr marL="514350" indent="-514350">
              <a:buFont typeface="+mj-lt"/>
              <a:buAutoNum type="arabicPeriod"/>
            </a:pPr>
            <a:r>
              <a:rPr lang="fr-FR" altLang="fr-FR" sz="2100" dirty="0" smtClean="0"/>
              <a:t>Troncature</a:t>
            </a:r>
          </a:p>
          <a:p>
            <a:pPr marL="0" indent="0">
              <a:buNone/>
            </a:pPr>
            <a:r>
              <a:rPr lang="fr-FR" altLang="fr-FR" dirty="0" smtClean="0"/>
              <a:t>III - Accéder aux documents</a:t>
            </a:r>
          </a:p>
          <a:p>
            <a:pPr marL="0" indent="0">
              <a:buNone/>
            </a:pPr>
            <a:r>
              <a:rPr lang="fr-FR" altLang="fr-FR" dirty="0" smtClean="0"/>
              <a:t>IV - Ressources en ligne du SCD :Ubodoc</a:t>
            </a:r>
          </a:p>
          <a:p>
            <a:pPr marL="0" indent="0">
              <a:buNone/>
            </a:pPr>
            <a:r>
              <a:rPr lang="fr-FR" altLang="fr-FR" dirty="0" smtClean="0"/>
              <a:t>V - Recherches sur le web : évaluer </a:t>
            </a:r>
            <a:r>
              <a:rPr lang="fr-FR" altLang="fr-FR" dirty="0"/>
              <a:t>ses </a:t>
            </a:r>
            <a:r>
              <a:rPr lang="fr-FR" altLang="fr-FR" dirty="0" smtClean="0"/>
              <a:t>sources</a:t>
            </a:r>
          </a:p>
          <a:p>
            <a:r>
              <a:rPr lang="fr-FR" altLang="fr-FR" dirty="0" smtClean="0"/>
              <a:t>Quelques sites à consulter</a:t>
            </a:r>
            <a:endParaRPr lang="fr-FR" altLang="fr-FR" dirty="0"/>
          </a:p>
          <a:p>
            <a:endParaRPr lang="fr-FR" altLang="fr-FR" dirty="0" smtClean="0"/>
          </a:p>
          <a:p>
            <a:endParaRPr lang="fr-FR" altLang="fr-FR" dirty="0" smtClean="0"/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22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66248" cy="104698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IV- Les 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ressources en ligne de la bibliothèque </a:t>
            </a:r>
            <a:br>
              <a:rPr lang="fr-FR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Ubodoc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: portail des ressources du 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SCD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 – Bases de données et revues spécialisées</a:t>
            </a:r>
            <a:endParaRPr lang="fr-FR" sz="2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064896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i="1" dirty="0" smtClean="0"/>
              <a:t>	Exercices:</a:t>
            </a:r>
          </a:p>
          <a:p>
            <a:pPr marL="0" indent="0">
              <a:buNone/>
            </a:pPr>
            <a:r>
              <a:rPr lang="fr-FR" i="1" dirty="0"/>
              <a:t>	</a:t>
            </a:r>
            <a:r>
              <a:rPr lang="fr-FR" i="1" dirty="0" smtClean="0"/>
              <a:t> - rechercher des revues consacrées au management et à la gestion d’entreprise sur la liste A-Z des revues disponibles au SCD ; obtenir un article en texte intégral.</a:t>
            </a:r>
          </a:p>
          <a:p>
            <a:pPr marL="0" indent="0">
              <a:buNone/>
            </a:pPr>
            <a:r>
              <a:rPr lang="fr-FR" i="1" dirty="0" smtClean="0"/>
              <a:t>	 -  recherches dans le </a:t>
            </a:r>
            <a:r>
              <a:rPr lang="fr-FR" i="1" dirty="0" err="1" smtClean="0"/>
              <a:t>Kompass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	</a:t>
            </a:r>
            <a:r>
              <a:rPr lang="fr-FR" i="1" dirty="0"/>
              <a:t> </a:t>
            </a:r>
            <a:r>
              <a:rPr lang="fr-FR" i="1" dirty="0" smtClean="0"/>
              <a:t>- recherches dans la base spécialisée « Vente et gestion », qui propose </a:t>
            </a:r>
            <a:r>
              <a:rPr lang="fr-FR" i="1" dirty="0"/>
              <a:t>s</a:t>
            </a:r>
            <a:r>
              <a:rPr lang="fr-FR" i="1" dirty="0" smtClean="0"/>
              <a:t>es articles uniquement en français en utilisant opérateurs et troncature</a:t>
            </a:r>
          </a:p>
          <a:p>
            <a:pPr marL="0" indent="0">
              <a:buNone/>
            </a:pPr>
            <a:r>
              <a:rPr lang="fr-FR" i="1" dirty="0"/>
              <a:t>		</a:t>
            </a:r>
            <a:r>
              <a:rPr lang="fr-FR" i="1" dirty="0" smtClean="0"/>
              <a:t>		***	</a:t>
            </a:r>
          </a:p>
          <a:p>
            <a:pPr marL="0" indent="0">
              <a:buNone/>
            </a:pPr>
            <a:r>
              <a:rPr lang="fr-FR" i="1" dirty="0" smtClean="0"/>
              <a:t>	- utiliser </a:t>
            </a:r>
            <a:r>
              <a:rPr lang="fr-FR" i="1" dirty="0"/>
              <a:t>l</a:t>
            </a:r>
            <a:r>
              <a:rPr lang="fr-FR" i="1" dirty="0" smtClean="0"/>
              <a:t>es filtres et extensions de l’interface </a:t>
            </a:r>
            <a:r>
              <a:rPr lang="fr-FR" i="1" dirty="0"/>
              <a:t> </a:t>
            </a:r>
            <a:r>
              <a:rPr lang="fr-FR" i="1" dirty="0" smtClean="0"/>
              <a:t>EBSCO </a:t>
            </a:r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90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5"/>
    </mc:Choice>
    <mc:Fallback xmlns="">
      <p:transition spd="slow" advTm="1927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59432"/>
            <a:ext cx="13416136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72616" y="-99392"/>
            <a:ext cx="11161240" cy="720080"/>
          </a:xfrm>
          <a:solidFill>
            <a:schemeClr val="bg1"/>
          </a:solidFill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dirty="0" smtClean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fr-FR" b="0" dirty="0" smtClean="0">
                <a:solidFill>
                  <a:schemeClr val="accent1">
                    <a:lumMod val="50000"/>
                  </a:schemeClr>
                </a:solidFill>
              </a:rPr>
              <a:t>IV-Les ressources en ligne de la bibliothèque  								L’interface EBSCO </a:t>
            </a:r>
            <a:endParaRPr lang="fr-FR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type="body" sz="half" idx="2"/>
          </p:nvPr>
        </p:nvSpPr>
        <p:spPr>
          <a:xfrm>
            <a:off x="13929" y="980728"/>
            <a:ext cx="1584176" cy="546273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Recherche sur plusieurs bases : accéder à l’interface par une des bases (ex. : Vente et gestion), cliquer sur « choisir les bases de données » et cocher les bases souhaitées.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5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 – Autres services sur UBODOC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13" y="1700213"/>
            <a:ext cx="7380287" cy="4425950"/>
          </a:xfrm>
        </p:spPr>
        <p:txBody>
          <a:bodyPr/>
          <a:lstStyle/>
          <a:p>
            <a:r>
              <a:rPr lang="fr-FR" dirty="0" smtClean="0"/>
              <a:t>1- Commander un document sur un autre site : </a:t>
            </a:r>
          </a:p>
          <a:p>
            <a:r>
              <a:rPr lang="fr-FR" dirty="0" smtClean="0"/>
              <a:t>Onglets : Services/ Faire venir un document : remplir le formulaire</a:t>
            </a:r>
          </a:p>
          <a:p>
            <a:r>
              <a:rPr lang="fr-FR" dirty="0" smtClean="0"/>
              <a:t>Ne pas oublier de s’inscrire à la BU au préalable</a:t>
            </a:r>
          </a:p>
          <a:p>
            <a:endParaRPr lang="fr-FR" dirty="0"/>
          </a:p>
          <a:p>
            <a:r>
              <a:rPr lang="fr-FR" dirty="0" smtClean="0"/>
              <a:t>2 –Télécharger des supports de formation : Onglets : Services/ Se former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6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3200" smtClean="0">
                <a:solidFill>
                  <a:schemeClr val="accent1">
                    <a:lumMod val="50000"/>
                  </a:schemeClr>
                </a:solidFill>
              </a:rPr>
              <a:t>	VI-Recherches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sur le web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>	</a:t>
            </a:r>
            <a:r>
              <a:rPr lang="fr-FR" altLang="fr-FR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évaluer ses sources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>
          <a:xfrm>
            <a:off x="1403649" y="1700212"/>
            <a:ext cx="7283152" cy="4753123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	Evaluer la qualité :</a:t>
            </a:r>
          </a:p>
          <a:p>
            <a:pPr lvl="4"/>
            <a:r>
              <a:rPr lang="fr-FR" altLang="fr-FR" dirty="0" smtClean="0"/>
              <a:t>Fiabilité des sources</a:t>
            </a:r>
          </a:p>
          <a:p>
            <a:pPr lvl="4"/>
            <a:r>
              <a:rPr lang="fr-FR" altLang="fr-FR" dirty="0" smtClean="0"/>
              <a:t>Réputation de l’auteur</a:t>
            </a:r>
          </a:p>
          <a:p>
            <a:pPr lvl="4"/>
            <a:r>
              <a:rPr lang="fr-FR" altLang="fr-FR" dirty="0" smtClean="0"/>
              <a:t>Objectivité de l’information</a:t>
            </a:r>
          </a:p>
          <a:p>
            <a:pPr lvl="4"/>
            <a:r>
              <a:rPr lang="fr-FR" altLang="fr-FR" dirty="0" smtClean="0"/>
              <a:t>Exactitude</a:t>
            </a:r>
          </a:p>
          <a:p>
            <a:pPr lvl="4"/>
            <a:r>
              <a:rPr lang="fr-FR" altLang="fr-FR" dirty="0" smtClean="0"/>
              <a:t>Actualité </a:t>
            </a:r>
          </a:p>
          <a:p>
            <a:r>
              <a:rPr lang="fr-FR" altLang="fr-FR" dirty="0" smtClean="0"/>
              <a:t>	Evaluer la pertinence :</a:t>
            </a:r>
          </a:p>
          <a:p>
            <a:pPr lvl="4"/>
            <a:r>
              <a:rPr lang="fr-FR" altLang="fr-FR" dirty="0" smtClean="0"/>
              <a:t>Le résultat répond-il a ma recherche?</a:t>
            </a:r>
          </a:p>
          <a:p>
            <a:pPr lvl="4"/>
            <a:endParaRPr lang="fr-FR" altLang="fr-FR" dirty="0" smtClean="0"/>
          </a:p>
          <a:p>
            <a:pPr marL="1143000" lvl="4" indent="0">
              <a:buNone/>
            </a:pPr>
            <a:r>
              <a:rPr lang="fr-FR" altLang="fr-FR" sz="2400" dirty="0" smtClean="0"/>
              <a:t>Pour approfondir, un site tutoriel consacré à l’évaluation de l’information : INFOSPHERE</a:t>
            </a:r>
          </a:p>
          <a:p>
            <a:pPr marL="0" indent="0">
              <a:buNone/>
            </a:pPr>
            <a:r>
              <a:rPr lang="fr-FR" sz="1800" dirty="0">
                <a:hlinkClick r:id="rId2"/>
              </a:rPr>
              <a:t>http://</a:t>
            </a:r>
            <a:r>
              <a:rPr lang="fr-FR" sz="1800" dirty="0" smtClean="0">
                <a:hlinkClick r:id="rId2"/>
              </a:rPr>
              <a:t>www.bibliotheques.uqam.ca/InfoSphere/sciences_humaines/module7/evaluer1.html</a:t>
            </a:r>
            <a:endParaRPr lang="fr-FR" sz="1800" dirty="0" smtClean="0"/>
          </a:p>
          <a:p>
            <a:pPr marL="0" indent="0">
              <a:buNone/>
            </a:pPr>
            <a:r>
              <a:rPr lang="fr-FR" altLang="fr-FR" sz="2400" dirty="0" smtClean="0"/>
              <a:t>Eviter le plagiat : </a:t>
            </a:r>
            <a:r>
              <a:rPr lang="fr-FR" sz="2000" u="sng" dirty="0">
                <a:hlinkClick r:id="rId3"/>
              </a:rPr>
              <a:t>http://www.univ-angers.fr/fr/formation/anti-plagiat/c-est-quoi-le-plagiat.html</a:t>
            </a:r>
            <a:r>
              <a:rPr lang="fr-FR" sz="2000" dirty="0"/>
              <a:t> </a:t>
            </a:r>
            <a:endParaRPr lang="fr-FR" alt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924838940"/>
      </p:ext>
    </p:extLst>
  </p:cSld>
  <p:clrMapOvr>
    <a:masterClrMapping/>
  </p:clrMapOvr>
  <p:transition spd="slow" advTm="262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360496" cy="864096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Liste non exhaustive de sites web et de blogs à consulter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908720"/>
            <a:ext cx="3960440" cy="5949280"/>
          </a:xfrm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	</a:t>
            </a:r>
          </a:p>
          <a:p>
            <a:pPr marL="0" indent="0">
              <a:buNone/>
            </a:pPr>
            <a:r>
              <a:rPr lang="fr-FR" altLang="fr-FR" sz="3800" dirty="0"/>
              <a:t>	</a:t>
            </a:r>
            <a:r>
              <a:rPr lang="fr-FR" altLang="fr-FR" sz="3800" dirty="0" smtClean="0"/>
              <a:t>           </a:t>
            </a:r>
            <a:r>
              <a:rPr lang="fr-FR" altLang="fr-FR" sz="4800" b="1" dirty="0" smtClean="0"/>
              <a:t>Les sites institutionnels</a:t>
            </a:r>
          </a:p>
          <a:p>
            <a:pPr marL="0" indent="0">
              <a:buNone/>
            </a:pPr>
            <a:r>
              <a:rPr lang="fr-FR" altLang="fr-FR" sz="4800" dirty="0" smtClean="0"/>
              <a:t>    </a:t>
            </a:r>
          </a:p>
          <a:p>
            <a:pPr lvl="1"/>
            <a:r>
              <a:rPr lang="fr-FR" altLang="fr-FR" sz="4400" dirty="0" smtClean="0"/>
              <a:t>          Ministère de l’Economie</a:t>
            </a:r>
            <a:r>
              <a:rPr lang="fr-FR" altLang="fr-FR" sz="4400" dirty="0"/>
              <a:t> </a:t>
            </a:r>
            <a:r>
              <a:rPr lang="fr-FR" altLang="fr-FR" sz="4400" dirty="0" smtClean="0"/>
              <a:t>:               			     		   	    </a:t>
            </a:r>
            <a:r>
              <a:rPr lang="fr-FR" altLang="fr-FR" sz="4400" dirty="0" smtClean="0">
                <a:hlinkClick r:id="rId2"/>
              </a:rPr>
              <a:t>http://www.economie.gouv.fr</a:t>
            </a:r>
            <a:endParaRPr lang="fr-FR" altLang="fr-FR" sz="4400" dirty="0"/>
          </a:p>
          <a:p>
            <a:pPr lvl="1"/>
            <a:endParaRPr lang="fr-FR" altLang="fr-FR" sz="4400" dirty="0" smtClean="0"/>
          </a:p>
          <a:p>
            <a:pPr lvl="1"/>
            <a:r>
              <a:rPr lang="fr-FR" altLang="fr-FR" sz="4800" dirty="0" smtClean="0"/>
              <a:t>         INSEE :                     		 	   </a:t>
            </a:r>
            <a:r>
              <a:rPr lang="fr-FR" altLang="fr-FR" sz="4800" dirty="0" smtClean="0">
                <a:hlinkClick r:id="rId3"/>
              </a:rPr>
              <a:t>http://www.insee.fr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</a:t>
            </a:r>
          </a:p>
          <a:p>
            <a:pPr marL="355600" indent="893763">
              <a:buNone/>
            </a:pPr>
            <a:r>
              <a:rPr lang="fr-FR" altLang="fr-FR" sz="4800" dirty="0" smtClean="0"/>
              <a:t>    EUROSTAT                  </a:t>
            </a:r>
            <a:r>
              <a:rPr lang="fr-FR" altLang="fr-FR" sz="4800" dirty="0" smtClean="0">
                <a:hlinkClick r:id="rId4" tooltip="Statistiques de la commission européenne"/>
              </a:rPr>
              <a:t>http://epp.eurostat.ec.europa.eu</a:t>
            </a:r>
            <a:r>
              <a:rPr lang="fr-FR" altLang="fr-FR" sz="4800" dirty="0" smtClean="0"/>
              <a:t>   </a:t>
            </a:r>
          </a:p>
          <a:p>
            <a:pPr marL="0" indent="0">
              <a:buNone/>
            </a:pPr>
            <a:endParaRPr lang="fr-FR" sz="4800" dirty="0">
              <a:hlinkClick r:id="rId5"/>
            </a:endParaRPr>
          </a:p>
          <a:p>
            <a:pPr marL="0" indent="0">
              <a:buNone/>
            </a:pPr>
            <a:endParaRPr lang="fr-FR" sz="400" dirty="0" smtClean="0">
              <a:hlinkClick r:id="rId5"/>
            </a:endParaRPr>
          </a:p>
          <a:p>
            <a:pPr marL="0" indent="0">
              <a:buNone/>
            </a:pPr>
            <a:r>
              <a:rPr lang="fr-FR" altLang="fr-FR" sz="4800" b="1" dirty="0" smtClean="0"/>
              <a:t>	</a:t>
            </a:r>
            <a:r>
              <a:rPr lang="fr-FR" altLang="fr-FR" sz="4800" dirty="0" smtClean="0"/>
              <a:t>Chambre de commerces</a:t>
            </a:r>
          </a:p>
          <a:p>
            <a:pPr marL="0" indent="355600">
              <a:buNone/>
            </a:pPr>
            <a:r>
              <a:rPr lang="fr-FR" altLang="fr-FR" sz="4800" dirty="0" smtClean="0">
                <a:hlinkClick r:id="rId6"/>
              </a:rPr>
              <a:t>http://www.cci.fr</a:t>
            </a:r>
            <a:endParaRPr lang="fr-FR" altLang="fr-FR" sz="4800" dirty="0" smtClean="0"/>
          </a:p>
          <a:p>
            <a:pPr marL="0" indent="355600">
              <a:buNone/>
            </a:pPr>
            <a:r>
              <a:rPr lang="fr-FR" altLang="fr-FR" sz="4800" dirty="0" smtClean="0">
                <a:hlinkClick r:id="rId7"/>
              </a:rPr>
              <a:t>http://www.quimper.cci.fr</a:t>
            </a:r>
            <a:endParaRPr lang="fr-FR" altLang="fr-FR" sz="4800" dirty="0" smtClean="0"/>
          </a:p>
          <a:p>
            <a:pPr marL="0" indent="0">
              <a:buNone/>
            </a:pPr>
            <a:endParaRPr lang="fr-FR" altLang="fr-FR" sz="5600" dirty="0" smtClean="0"/>
          </a:p>
          <a:p>
            <a:pPr marL="0" indent="0">
              <a:buNone/>
            </a:pPr>
            <a:r>
              <a:rPr lang="fr-FR" altLang="fr-FR" sz="4800" b="1" dirty="0" smtClean="0"/>
              <a:t>         Pour l’environnement pédagogique </a:t>
            </a: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fr-FR" altLang="fr-FR" sz="4800" dirty="0" smtClean="0"/>
          </a:p>
          <a:p>
            <a:pPr marL="0" indent="0"/>
            <a:r>
              <a:rPr lang="fr-FR" altLang="fr-FR" sz="4800" dirty="0" smtClean="0"/>
              <a:t>      IUT en ligne (cours et exercices)</a:t>
            </a:r>
          </a:p>
          <a:p>
            <a:r>
              <a:rPr lang="fr-FR" altLang="fr-FR" sz="4800" dirty="0">
                <a:hlinkClick r:id="rId8"/>
              </a:rPr>
              <a:t>http://www.iutenligne.net</a:t>
            </a:r>
            <a:r>
              <a:rPr lang="fr-FR" altLang="fr-FR" sz="4800" dirty="0" smtClean="0">
                <a:hlinkClick r:id="rId8"/>
              </a:rPr>
              <a:t>/</a:t>
            </a:r>
            <a:endParaRPr lang="fr-FR" altLang="fr-FR" sz="4800" dirty="0" smtClean="0"/>
          </a:p>
          <a:p>
            <a:pPr lvl="1"/>
            <a:endParaRPr lang="fr-FR" altLang="fr-FR" sz="4400" dirty="0" smtClean="0"/>
          </a:p>
          <a:p>
            <a:r>
              <a:rPr lang="fr-FR" altLang="fr-FR" sz="4800" b="1" dirty="0" smtClean="0"/>
              <a:t> </a:t>
            </a:r>
            <a:r>
              <a:rPr lang="fr-FR" altLang="fr-FR" sz="4800" dirty="0"/>
              <a:t>Le catalogue  : exemples de sélections </a:t>
            </a:r>
            <a:r>
              <a:rPr lang="fr-FR" altLang="fr-FR" sz="4800" dirty="0" smtClean="0"/>
              <a:t>thématiques</a:t>
            </a:r>
          </a:p>
          <a:p>
            <a:pPr marL="0" indent="0">
              <a:buNone/>
            </a:pPr>
            <a:endParaRPr lang="fr-FR" altLang="fr-FR" sz="4800" dirty="0" smtClean="0"/>
          </a:p>
          <a:p>
            <a:r>
              <a:rPr lang="fr-FR" altLang="fr-FR" sz="4800" dirty="0">
                <a:hlinkClick r:id="rId9"/>
              </a:rPr>
              <a:t>https://buiut.wordpress.com/tag/gestion/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sz="4800" dirty="0" smtClean="0"/>
              <a:t>       </a:t>
            </a:r>
            <a:endParaRPr lang="fr-FR" altLang="fr-FR" sz="4800" i="1" dirty="0" smtClean="0"/>
          </a:p>
          <a:p>
            <a:pPr marL="893763" indent="0">
              <a:buNone/>
            </a:pPr>
            <a:r>
              <a:rPr lang="fr-FR" altLang="fr-FR" sz="4800" b="1" dirty="0" smtClean="0"/>
              <a:t>Blogs </a:t>
            </a:r>
            <a:endParaRPr lang="fr-FR" altLang="fr-FR" sz="4800" b="1" dirty="0"/>
          </a:p>
          <a:p>
            <a:pPr marL="263525" indent="0" defTabSz="630238">
              <a:buNone/>
            </a:pPr>
            <a:r>
              <a:rPr lang="fr-FR" altLang="fr-FR" sz="4800" dirty="0" smtClean="0">
                <a:solidFill>
                  <a:prstClr val="black"/>
                </a:solidFill>
                <a:hlinkClick r:id="rId10"/>
              </a:rPr>
              <a:t> http</a:t>
            </a:r>
            <a:r>
              <a:rPr lang="fr-FR" altLang="fr-FR" sz="4800" dirty="0">
                <a:solidFill>
                  <a:prstClr val="black"/>
                </a:solidFill>
                <a:hlinkClick r:id="rId10"/>
              </a:rPr>
              <a:t>://</a:t>
            </a:r>
            <a:r>
              <a:rPr lang="fr-FR" altLang="fr-FR" sz="4800" dirty="0" smtClean="0">
                <a:solidFill>
                  <a:prstClr val="black"/>
                </a:solidFill>
                <a:hlinkClick r:id="rId10"/>
              </a:rPr>
              <a:t>labs.ebuzzing.fr/top-blogs/economie</a:t>
            </a:r>
            <a:endParaRPr lang="fr-FR" altLang="fr-FR" sz="48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fr-FR" altLang="fr-FR" sz="4800" i="1" dirty="0" smtClean="0"/>
              <a:t> </a:t>
            </a:r>
            <a:r>
              <a:rPr lang="fr-FR" altLang="fr-FR" sz="4800" i="1" dirty="0"/>
              <a:t>Pour archiver ses recherches sur le web, on peut utiliser un pearltree : </a:t>
            </a:r>
          </a:p>
          <a:p>
            <a:pPr marL="0" lvl="1" indent="0">
              <a:spcBef>
                <a:spcPct val="20000"/>
              </a:spcBef>
              <a:buSzPct val="50000"/>
              <a:buNone/>
            </a:pPr>
            <a:r>
              <a:rPr lang="fr-FR" sz="4400" dirty="0">
                <a:hlinkClick r:id="rId11"/>
              </a:rPr>
              <a:t>http://www.pearltrees.com/buiut/economie-generale</a:t>
            </a:r>
            <a:endParaRPr lang="fr-FR" sz="4400" dirty="0"/>
          </a:p>
          <a:p>
            <a:pPr marL="0" indent="0">
              <a:buNone/>
            </a:pPr>
            <a:endParaRPr lang="fr-FR" altLang="fr-FR" sz="4800" dirty="0"/>
          </a:p>
          <a:p>
            <a:pPr lvl="1"/>
            <a:endParaRPr lang="fr-FR" altLang="fr-FR" sz="4800" b="1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63888" y="1052736"/>
            <a:ext cx="5688632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	</a:t>
            </a:r>
            <a:r>
              <a:rPr lang="fr-FR" altLang="fr-FR" sz="4800" b="1" dirty="0" smtClean="0"/>
              <a:t>Les sites des revues spécialisées imprimées de la BU</a:t>
            </a:r>
          </a:p>
          <a:p>
            <a:pPr marL="0" indent="0">
              <a:buNone/>
            </a:pPr>
            <a:endParaRPr lang="fr-FR" altLang="fr-FR" sz="4800" b="1" dirty="0" smtClean="0"/>
          </a:p>
          <a:p>
            <a:pPr marL="0" indent="361950">
              <a:buNone/>
            </a:pPr>
            <a:r>
              <a:rPr lang="fr-FR" altLang="fr-FR" sz="4800" b="1" dirty="0" smtClean="0"/>
              <a:t>- </a:t>
            </a:r>
            <a:r>
              <a:rPr lang="fr-FR" altLang="fr-FR" sz="4800" b="1" i="1" dirty="0" smtClean="0"/>
              <a:t>Economie générale</a:t>
            </a:r>
          </a:p>
          <a:p>
            <a:pPr marL="180975" lvl="1" indent="180975">
              <a:buNone/>
            </a:pPr>
            <a:r>
              <a:rPr lang="fr-FR" altLang="fr-FR" sz="4800" b="1" dirty="0" smtClean="0"/>
              <a:t> </a:t>
            </a:r>
            <a:r>
              <a:rPr lang="fr-FR" altLang="fr-FR" sz="4400" dirty="0" smtClean="0"/>
              <a:t>Alternatives </a:t>
            </a:r>
            <a:r>
              <a:rPr lang="fr-FR" altLang="fr-FR" sz="4400" dirty="0"/>
              <a:t>économiques : </a:t>
            </a:r>
            <a:r>
              <a:rPr lang="fr-FR" altLang="fr-FR" sz="4400" dirty="0">
                <a:hlinkClick r:id="rId12"/>
              </a:rPr>
              <a:t>http://www.alternatives-economiques.fr</a:t>
            </a:r>
            <a:r>
              <a:rPr lang="fr-FR" altLang="fr-FR" sz="4400" dirty="0" smtClean="0">
                <a:hlinkClick r:id="rId12"/>
              </a:rPr>
              <a:t>/</a:t>
            </a:r>
            <a:endParaRPr lang="fr-FR" altLang="fr-FR" sz="4400" dirty="0" smtClean="0"/>
          </a:p>
          <a:p>
            <a:pPr marL="180975" lvl="1" indent="180975">
              <a:buNone/>
            </a:pPr>
            <a:r>
              <a:rPr lang="fr-FR" altLang="fr-FR" sz="4400" dirty="0"/>
              <a:t> </a:t>
            </a:r>
            <a:r>
              <a:rPr lang="fr-FR" altLang="fr-FR" sz="4400" dirty="0" smtClean="0"/>
              <a:t>Problèmes économiques :   </a:t>
            </a:r>
            <a:r>
              <a:rPr lang="fr-FR" altLang="fr-FR" sz="4400" dirty="0" smtClean="0">
                <a:hlinkClick r:id="rId13"/>
              </a:rPr>
              <a:t>Problèmes économiques (Documentation française)</a:t>
            </a:r>
            <a:endParaRPr lang="fr-FR" altLang="fr-FR" sz="44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- Management – GRH</a:t>
            </a:r>
          </a:p>
          <a:p>
            <a:pPr marL="0" indent="361950">
              <a:buNone/>
            </a:pPr>
            <a:r>
              <a:rPr lang="fr-FR" altLang="fr-FR" sz="4800" dirty="0" smtClean="0"/>
              <a:t>Management </a:t>
            </a:r>
            <a:r>
              <a:rPr lang="fr-FR" altLang="fr-FR" sz="4800" dirty="0"/>
              <a:t>&amp; Capital  : </a:t>
            </a:r>
            <a:r>
              <a:rPr lang="fr-FR" altLang="fr-FR" sz="4800" dirty="0">
                <a:hlinkClick r:id="rId14"/>
              </a:rPr>
              <a:t>http://</a:t>
            </a:r>
            <a:r>
              <a:rPr lang="fr-FR" altLang="fr-FR" sz="4800" dirty="0" smtClean="0">
                <a:hlinkClick r:id="rId14"/>
              </a:rPr>
              <a:t>www.capital.fr/le-magazine/management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/>
              <a:t>Personnel </a:t>
            </a:r>
            <a:r>
              <a:rPr lang="fr-FR" altLang="fr-FR" sz="4800" dirty="0" smtClean="0"/>
              <a:t>:                      </a:t>
            </a:r>
            <a:r>
              <a:rPr lang="fr-FR" altLang="fr-FR" sz="4800" dirty="0">
                <a:hlinkClick r:id="rId15"/>
              </a:rPr>
              <a:t>http://</a:t>
            </a:r>
            <a:r>
              <a:rPr lang="fr-FR" altLang="fr-FR" sz="4800" dirty="0" smtClean="0">
                <a:hlinkClick r:id="rId15"/>
              </a:rPr>
              <a:t>www.andrh.fr/services/la-revue-personnel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dirty="0" smtClean="0"/>
              <a:t>Usine nouvelle </a:t>
            </a:r>
            <a:r>
              <a:rPr lang="fr-FR" altLang="fr-FR" sz="4800" dirty="0"/>
              <a:t>: </a:t>
            </a:r>
            <a:r>
              <a:rPr lang="fr-FR" altLang="fr-FR" sz="4800" dirty="0" smtClean="0"/>
              <a:t>              </a:t>
            </a:r>
            <a:r>
              <a:rPr lang="fr-FR" altLang="fr-FR" sz="4800" dirty="0" smtClean="0">
                <a:hlinkClick r:id="rId16"/>
              </a:rPr>
              <a:t>http</a:t>
            </a:r>
            <a:r>
              <a:rPr lang="fr-FR" altLang="fr-FR" sz="4800" dirty="0">
                <a:hlinkClick r:id="rId16"/>
              </a:rPr>
              <a:t>://www.usinenouvelle.com</a:t>
            </a:r>
            <a:r>
              <a:rPr lang="fr-FR" altLang="fr-FR" sz="4800" dirty="0" smtClean="0">
                <a:hlinkClick r:id="rId16"/>
              </a:rPr>
              <a:t>/</a:t>
            </a:r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/>
              <a:t> </a:t>
            </a:r>
            <a:r>
              <a:rPr lang="fr-FR" altLang="fr-FR" sz="4800" dirty="0" smtClean="0"/>
              <a:t>        Liaisons sociales :           </a:t>
            </a:r>
            <a:r>
              <a:rPr lang="fr-FR" altLang="fr-FR" sz="4800" dirty="0" smtClean="0">
                <a:hlinkClick r:id="rId17"/>
              </a:rPr>
              <a:t>http</a:t>
            </a:r>
            <a:r>
              <a:rPr lang="fr-FR" altLang="fr-FR" sz="4800" dirty="0">
                <a:hlinkClick r:id="rId17"/>
              </a:rPr>
              <a:t>://</a:t>
            </a:r>
            <a:r>
              <a:rPr lang="fr-FR" altLang="fr-FR" sz="4800" dirty="0" smtClean="0">
                <a:hlinkClick r:id="rId17"/>
              </a:rPr>
              <a:t>www.wk-rh.fr/index.php</a:t>
            </a:r>
            <a:endParaRPr lang="fr-FR" altLang="fr-FR" sz="4800" dirty="0" smtClean="0"/>
          </a:p>
          <a:p>
            <a:pPr marL="0" indent="361950">
              <a:buNone/>
            </a:pPr>
            <a:r>
              <a:rPr lang="fr-FR" altLang="fr-FR" sz="4800" b="1" i="1" dirty="0" smtClean="0"/>
              <a:t> - Marketing</a:t>
            </a:r>
          </a:p>
          <a:p>
            <a:pPr marL="0" indent="0">
              <a:buNone/>
            </a:pPr>
            <a:r>
              <a:rPr lang="fr-FR" altLang="fr-FR" sz="4800" b="1" dirty="0" smtClean="0"/>
              <a:t>         </a:t>
            </a:r>
            <a:r>
              <a:rPr lang="fr-FR" altLang="fr-FR" sz="4800" dirty="0" smtClean="0"/>
              <a:t>Marketing :                      </a:t>
            </a:r>
            <a:r>
              <a:rPr lang="fr-FR" altLang="fr-FR" sz="4800" dirty="0" smtClean="0">
                <a:hlinkClick r:id="rId18"/>
              </a:rPr>
              <a:t>http://emarketing,fr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Commerce</a:t>
            </a:r>
            <a:endParaRPr lang="fr-FR" altLang="fr-FR" sz="4800" b="1" i="1" dirty="0"/>
          </a:p>
          <a:p>
            <a:r>
              <a:rPr lang="fr-FR" altLang="fr-FR" sz="4800" dirty="0" smtClean="0"/>
              <a:t>LSA :                                </a:t>
            </a:r>
            <a:r>
              <a:rPr lang="fr-FR" altLang="fr-FR" sz="4800" dirty="0" smtClean="0">
                <a:hlinkClick r:id="rId19"/>
              </a:rPr>
              <a:t>http</a:t>
            </a:r>
            <a:r>
              <a:rPr lang="fr-FR" altLang="fr-FR" sz="4800" dirty="0">
                <a:hlinkClick r:id="rId19"/>
              </a:rPr>
              <a:t>://www.lsa-conso.fr</a:t>
            </a:r>
            <a:r>
              <a:rPr lang="fr-FR" altLang="fr-FR" sz="4800" dirty="0" smtClean="0">
                <a:hlinkClick r:id="rId19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Action commerciale :        </a:t>
            </a:r>
            <a:r>
              <a:rPr lang="fr-FR" altLang="fr-FR" sz="4800" dirty="0" smtClean="0">
                <a:hlinkClick r:id="rId20"/>
              </a:rPr>
              <a:t>http</a:t>
            </a:r>
            <a:r>
              <a:rPr lang="fr-FR" altLang="fr-FR" sz="4800" dirty="0">
                <a:hlinkClick r:id="rId20"/>
              </a:rPr>
              <a:t>://www.actionco.fr</a:t>
            </a:r>
            <a:r>
              <a:rPr lang="fr-FR" altLang="fr-FR" sz="4800" dirty="0" smtClean="0">
                <a:hlinkClick r:id="rId20"/>
              </a:rPr>
              <a:t>/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Distribution</a:t>
            </a:r>
          </a:p>
          <a:p>
            <a:r>
              <a:rPr lang="fr-FR" altLang="fr-FR" sz="4800" dirty="0" smtClean="0"/>
              <a:t>Linéaires :                        </a:t>
            </a:r>
            <a:r>
              <a:rPr lang="fr-FR" altLang="fr-FR" sz="4800" dirty="0">
                <a:hlinkClick r:id="rId21"/>
              </a:rPr>
              <a:t>http://www.lineaires.com</a:t>
            </a:r>
            <a:r>
              <a:rPr lang="fr-FR" altLang="fr-FR" sz="4800" dirty="0" smtClean="0">
                <a:hlinkClick r:id="rId21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Points de vente :              </a:t>
            </a:r>
            <a:r>
              <a:rPr lang="fr-FR" altLang="fr-FR" sz="4800" dirty="0" smtClean="0">
                <a:hlinkClick r:id="rId22"/>
              </a:rPr>
              <a:t>http</a:t>
            </a:r>
            <a:r>
              <a:rPr lang="fr-FR" altLang="fr-FR" sz="4800" dirty="0">
                <a:hlinkClick r:id="rId22"/>
              </a:rPr>
              <a:t>://www.pointsdevente.fr</a:t>
            </a:r>
            <a:r>
              <a:rPr lang="fr-FR" altLang="fr-FR" sz="4800" dirty="0" smtClean="0">
                <a:hlinkClick r:id="rId22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Franchise magazine :       </a:t>
            </a:r>
            <a:r>
              <a:rPr lang="fr-FR" altLang="fr-FR" sz="4800" dirty="0" smtClean="0">
                <a:hlinkClick r:id="rId23"/>
              </a:rPr>
              <a:t>http</a:t>
            </a:r>
            <a:r>
              <a:rPr lang="fr-FR" altLang="fr-FR" sz="4800" dirty="0">
                <a:hlinkClick r:id="rId23"/>
              </a:rPr>
              <a:t>://</a:t>
            </a:r>
            <a:r>
              <a:rPr lang="fr-FR" altLang="fr-FR" sz="4800" dirty="0" smtClean="0">
                <a:hlinkClick r:id="rId23"/>
              </a:rPr>
              <a:t>www.franchise-magazine.com</a:t>
            </a:r>
            <a:endParaRPr lang="fr-FR" altLang="fr-FR" sz="4800" dirty="0" smtClean="0"/>
          </a:p>
          <a:p>
            <a:r>
              <a:rPr lang="fr-FR" altLang="fr-FR" sz="4800" b="1" i="1" dirty="0" smtClean="0"/>
              <a:t> - Consommation</a:t>
            </a:r>
          </a:p>
          <a:p>
            <a:r>
              <a:rPr lang="fr-FR" altLang="fr-FR" sz="4800" dirty="0" smtClean="0"/>
              <a:t>60 millions :                      </a:t>
            </a:r>
            <a:r>
              <a:rPr lang="fr-FR" altLang="fr-FR" sz="4800" dirty="0" smtClean="0">
                <a:hlinkClick r:id="rId24"/>
              </a:rPr>
              <a:t>http</a:t>
            </a:r>
            <a:r>
              <a:rPr lang="fr-FR" altLang="fr-FR" sz="4800" dirty="0">
                <a:hlinkClick r:id="rId24"/>
              </a:rPr>
              <a:t>://www.60millions-mag.com</a:t>
            </a:r>
            <a:r>
              <a:rPr lang="fr-FR" altLang="fr-FR" sz="4800" dirty="0" smtClean="0">
                <a:hlinkClick r:id="rId24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Que choisir :                     </a:t>
            </a:r>
            <a:r>
              <a:rPr lang="fr-FR" altLang="fr-FR" sz="4800" dirty="0" smtClean="0">
                <a:hlinkClick r:id="rId25"/>
              </a:rPr>
              <a:t>http</a:t>
            </a:r>
            <a:r>
              <a:rPr lang="fr-FR" altLang="fr-FR" sz="4800" dirty="0">
                <a:hlinkClick r:id="rId25"/>
              </a:rPr>
              <a:t>://www.quechoisir.org</a:t>
            </a:r>
            <a:r>
              <a:rPr lang="fr-FR" altLang="fr-FR" sz="4800" dirty="0" smtClean="0">
                <a:hlinkClick r:id="rId25"/>
              </a:rPr>
              <a:t>/</a:t>
            </a:r>
            <a:endParaRPr lang="fr-FR" altLang="fr-FR" sz="4800" dirty="0" smtClean="0"/>
          </a:p>
          <a:p>
            <a:r>
              <a:rPr lang="fr-FR" altLang="fr-FR" sz="5600" dirty="0" smtClean="0"/>
              <a:t> - </a:t>
            </a:r>
            <a:r>
              <a:rPr lang="fr-FR" altLang="fr-FR" sz="4800" b="1" i="1" dirty="0" smtClean="0"/>
              <a:t>Presse économique</a:t>
            </a:r>
          </a:p>
          <a:p>
            <a:r>
              <a:rPr lang="fr-FR" altLang="fr-FR" sz="4800" dirty="0"/>
              <a:t>L’Expansion : </a:t>
            </a:r>
            <a:r>
              <a:rPr lang="fr-FR" altLang="fr-FR" sz="4800" dirty="0" smtClean="0"/>
              <a:t>                  </a:t>
            </a:r>
            <a:r>
              <a:rPr lang="fr-FR" altLang="fr-FR" sz="4800" dirty="0" smtClean="0">
                <a:hlinkClick r:id="rId26"/>
              </a:rPr>
              <a:t>http</a:t>
            </a:r>
            <a:r>
              <a:rPr lang="fr-FR" altLang="fr-FR" sz="4800" dirty="0">
                <a:hlinkClick r:id="rId26"/>
              </a:rPr>
              <a:t>://lexpansion.lexpress.fr</a:t>
            </a:r>
            <a:r>
              <a:rPr lang="fr-FR" altLang="fr-FR" sz="4800" dirty="0" smtClean="0">
                <a:hlinkClick r:id="rId26"/>
              </a:rPr>
              <a:t>/</a:t>
            </a:r>
            <a:endParaRPr lang="fr-FR" altLang="fr-FR" sz="4800" dirty="0" smtClean="0"/>
          </a:p>
          <a:p>
            <a:r>
              <a:rPr lang="fr-FR" altLang="fr-FR" sz="4800" dirty="0" smtClean="0"/>
              <a:t>Enjeux – Les </a:t>
            </a:r>
            <a:r>
              <a:rPr lang="fr-FR" altLang="fr-FR" sz="4800" dirty="0"/>
              <a:t>échos </a:t>
            </a:r>
            <a:r>
              <a:rPr lang="fr-FR" altLang="fr-FR" sz="4800" dirty="0" smtClean="0"/>
              <a:t>:       </a:t>
            </a:r>
            <a:r>
              <a:rPr lang="fr-FR" altLang="fr-FR" sz="4800" dirty="0" smtClean="0">
                <a:hlinkClick r:id="rId27"/>
              </a:rPr>
              <a:t>http</a:t>
            </a:r>
            <a:r>
              <a:rPr lang="fr-FR" altLang="fr-FR" sz="4800" dirty="0">
                <a:hlinkClick r:id="rId27"/>
              </a:rPr>
              <a:t>://</a:t>
            </a:r>
            <a:r>
              <a:rPr lang="fr-FR" altLang="fr-FR" sz="4800" dirty="0" smtClean="0">
                <a:hlinkClick r:id="rId27"/>
              </a:rPr>
              <a:t>www.lesechos.fr/enjeux/index.php</a:t>
            </a:r>
            <a:endParaRPr lang="fr-FR" altLang="fr-FR" sz="4800" dirty="0" smtClean="0"/>
          </a:p>
          <a:p>
            <a:endParaRPr lang="fr-FR" altLang="fr-FR" sz="4800" dirty="0" smtClean="0"/>
          </a:p>
          <a:p>
            <a:pPr marL="0" indent="0">
              <a:buNone/>
            </a:pPr>
            <a:r>
              <a:rPr lang="fr-FR" altLang="fr-FR" sz="4800" dirty="0" smtClean="0"/>
              <a:t>        </a:t>
            </a:r>
            <a:endParaRPr lang="fr-FR" altLang="fr-FR" sz="4800" dirty="0"/>
          </a:p>
          <a:p>
            <a:endParaRPr lang="fr-FR" altLang="fr-FR" sz="4800" dirty="0" smtClean="0"/>
          </a:p>
          <a:p>
            <a:endParaRPr lang="fr-FR" altLang="fr-FR" sz="4800" dirty="0"/>
          </a:p>
          <a:p>
            <a:pPr marL="0" indent="0">
              <a:buNone/>
            </a:pPr>
            <a:endParaRPr lang="fr-FR" altLang="fr-FR" sz="4800" dirty="0" smtClean="0"/>
          </a:p>
        </p:txBody>
      </p:sp>
    </p:spTree>
  </p:cSld>
  <p:clrMapOvr>
    <a:masterClrMapping/>
  </p:clrMapOvr>
  <p:transition spd="slow" advTm="462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		Récapitulatif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412776"/>
            <a:ext cx="6923087" cy="4713387"/>
          </a:xfrm>
        </p:spPr>
        <p:txBody>
          <a:bodyPr>
            <a:normAutofit fontScale="70000" lnSpcReduction="20000"/>
          </a:bodyPr>
          <a:lstStyle/>
          <a:p>
            <a:r>
              <a:rPr lang="fr-FR" altLang="fr-FR" dirty="0" smtClean="0"/>
              <a:t>Etablir une bibliographie sur un sujet de votre choix en utilisant ces différent outils :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Catalogue local du SCD : ouvrages et revues imprimées</a:t>
            </a:r>
          </a:p>
          <a:p>
            <a:pPr marL="0" indent="0">
              <a:buNone/>
            </a:pPr>
            <a:endParaRPr lang="fr-FR" altLang="fr-FR" dirty="0" smtClean="0"/>
          </a:p>
          <a:p>
            <a:r>
              <a:rPr lang="fr-FR" altLang="fr-FR" dirty="0" smtClean="0"/>
              <a:t>Revues en ligne du SCD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Documentation électronique du SCD : page UBODOC</a:t>
            </a:r>
          </a:p>
          <a:p>
            <a:endParaRPr lang="nl-NL" altLang="fr-FR" dirty="0" smtClean="0"/>
          </a:p>
          <a:p>
            <a:r>
              <a:rPr lang="fr-FR" altLang="fr-FR" dirty="0" smtClean="0"/>
              <a:t>Sites ou blogs spécialisés</a:t>
            </a:r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Pour une  approche plus complète de la méthodologie de recherche documentaire, vous pouvez consulter le site : </a:t>
            </a:r>
            <a:endParaRPr lang="fr-FR" altLang="fr-FR" dirty="0"/>
          </a:p>
          <a:p>
            <a:pPr marL="0" indent="0">
              <a:buNone/>
            </a:pPr>
            <a:r>
              <a:rPr lang="fr-FR" altLang="fr-FR" dirty="0" smtClean="0"/>
              <a:t>ARBRADOC  </a:t>
            </a:r>
            <a:r>
              <a:rPr lang="fr-FR" dirty="0">
                <a:hlinkClick r:id="rId3"/>
              </a:rPr>
              <a:t>http://arbradoc.bu.univ-paris8.fr/</a:t>
            </a:r>
            <a:endParaRPr lang="fr-FR" altLang="fr-FR" dirty="0" smtClean="0"/>
          </a:p>
        </p:txBody>
      </p:sp>
    </p:spTree>
  </p:cSld>
  <p:clrMapOvr>
    <a:masterClrMapping/>
  </p:clrMapOvr>
  <p:transition spd="slow" advTm="307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928448" cy="1224136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</a:t>
            </a:r>
            <a:r>
              <a:rPr lang="fr-FR" altLang="fr-FR" sz="3200" dirty="0" smtClean="0">
                <a:solidFill>
                  <a:schemeClr val="accent1">
                    <a:lumMod val="50000"/>
                  </a:schemeClr>
                </a:solidFill>
              </a:rPr>
              <a:t>Préparer le travail</a:t>
            </a:r>
            <a:r>
              <a:rPr lang="fr-FR" altLang="fr-FR" dirty="0" smtClean="0">
                <a:solidFill>
                  <a:srgbClr val="7B9899"/>
                </a:solidFill>
              </a:rPr>
              <a:t/>
            </a:r>
            <a:br>
              <a:rPr lang="fr-FR" altLang="fr-FR" dirty="0" smtClean="0">
                <a:solidFill>
                  <a:srgbClr val="7B9899"/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1-Définir le but du travail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59631" y="2060575"/>
            <a:ext cx="7704857" cy="4038600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Première approche d’un sujet</a:t>
            </a:r>
          </a:p>
          <a:p>
            <a:r>
              <a:rPr lang="fr-FR" altLang="fr-FR" dirty="0" smtClean="0"/>
              <a:t>Révisions, compléments de cours, exercices, exposés</a:t>
            </a:r>
          </a:p>
          <a:p>
            <a:r>
              <a:rPr lang="fr-FR" altLang="fr-FR" dirty="0" smtClean="0"/>
              <a:t>Projet tuteuré</a:t>
            </a:r>
          </a:p>
          <a:p>
            <a:r>
              <a:rPr lang="fr-FR" altLang="fr-FR" dirty="0" smtClean="0"/>
              <a:t>PPP</a:t>
            </a:r>
          </a:p>
          <a:p>
            <a:r>
              <a:rPr lang="fr-FR" altLang="fr-FR" dirty="0" smtClean="0"/>
              <a:t>Rapport de stage en entreprise</a:t>
            </a:r>
          </a:p>
          <a:p>
            <a:pPr marL="0" indent="0">
              <a:buNone/>
            </a:pPr>
            <a:r>
              <a:rPr lang="fr-FR" altLang="fr-FR" dirty="0" smtClean="0"/>
              <a:t>etc. … </a:t>
            </a:r>
          </a:p>
          <a:p>
            <a:endParaRPr lang="fr-FR" altLang="fr-FR" dirty="0" smtClean="0"/>
          </a:p>
        </p:txBody>
      </p:sp>
    </p:spTree>
  </p:cSld>
  <p:clrMapOvr>
    <a:masterClrMapping/>
  </p:clrMapOvr>
  <p:transition spd="slow" advTm="230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44824"/>
            <a:ext cx="5842967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altLang="fr-FR" sz="3200" dirty="0" smtClean="0">
                <a:solidFill>
                  <a:srgbClr val="000000"/>
                </a:solidFill>
              </a:rPr>
              <a:t>impossibilité </a:t>
            </a:r>
            <a:r>
              <a:rPr lang="fr-FR" altLang="fr-FR" sz="3200" dirty="0">
                <a:solidFill>
                  <a:srgbClr val="000000"/>
                </a:solidFill>
              </a:rPr>
              <a:t>de tout traiter :</a:t>
            </a:r>
            <a:br>
              <a:rPr lang="fr-FR" altLang="fr-FR" sz="3200" dirty="0">
                <a:solidFill>
                  <a:srgbClr val="000000"/>
                </a:solidFill>
              </a:rPr>
            </a:br>
            <a:r>
              <a:rPr lang="fr-FR" altLang="fr-FR" sz="3200" dirty="0">
                <a:solidFill>
                  <a:srgbClr val="000000"/>
                </a:solidFill>
              </a:rPr>
              <a:t> il faut hiérarchiser et délimiter</a:t>
            </a: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chemeClr val="accent2"/>
                </a:solidFill>
              </a:rPr>
              <a:t/>
            </a:r>
            <a:br>
              <a:rPr lang="fr-FR" altLang="fr-FR" dirty="0" smtClean="0">
                <a:solidFill>
                  <a:schemeClr val="accent2"/>
                </a:solidFill>
              </a:rPr>
            </a:br>
            <a:r>
              <a:rPr lang="fr-FR" altLang="fr-FR" dirty="0">
                <a:solidFill>
                  <a:schemeClr val="accent2"/>
                </a:solidFill>
              </a:rPr>
              <a:t/>
            </a:r>
            <a:br>
              <a:rPr lang="fr-FR" altLang="fr-FR" dirty="0">
                <a:solidFill>
                  <a:schemeClr val="accent2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dirty="0" smtClean="0">
                <a:solidFill>
                  <a:srgbClr val="FFFFFF"/>
                </a:solidFill>
              </a:rPr>
              <a:t/>
            </a:r>
            <a:br>
              <a:rPr lang="fr-FR" altLang="fr-FR" dirty="0" smtClean="0">
                <a:solidFill>
                  <a:srgbClr val="FFFFFF"/>
                </a:solidFill>
              </a:rPr>
            </a:br>
            <a:r>
              <a:rPr lang="fr-FR" altLang="fr-FR" sz="3200" dirty="0" smtClean="0">
                <a:solidFill>
                  <a:schemeClr val="tx1"/>
                </a:solidFill>
              </a:rPr>
              <a:t/>
            </a:r>
            <a:br>
              <a:rPr lang="fr-FR" altLang="fr-FR" sz="3200" dirty="0" smtClean="0">
                <a:solidFill>
                  <a:schemeClr val="tx1"/>
                </a:solidFill>
              </a:rPr>
            </a:br>
            <a:endParaRPr lang="fr-FR" altLang="fr-FR" sz="3200" dirty="0" smtClean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584" y="3140968"/>
            <a:ext cx="7776863" cy="3096344"/>
          </a:xfrm>
        </p:spPr>
        <p:txBody>
          <a:bodyPr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mise en contexte </a:t>
            </a:r>
            <a:r>
              <a:rPr lang="fr-FR" altLang="fr-FR" dirty="0">
                <a:solidFill>
                  <a:srgbClr val="002060"/>
                </a:solidFill>
              </a:rPr>
              <a:t>: </a:t>
            </a:r>
            <a:r>
              <a:rPr lang="fr-FR" altLang="fr-FR" dirty="0" smtClean="0">
                <a:solidFill>
                  <a:srgbClr val="002060"/>
                </a:solidFill>
              </a:rPr>
              <a:t>historique, actualité, territoire, etc….</a:t>
            </a:r>
          </a:p>
          <a:p>
            <a:pPr marL="274320" indent="-274320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r>
              <a:rPr lang="fr-FR" altLang="fr-FR" dirty="0">
                <a:solidFill>
                  <a:srgbClr val="002060"/>
                </a:solidFill>
              </a:rPr>
              <a:t>e</a:t>
            </a:r>
            <a:r>
              <a:rPr lang="fr-FR" altLang="fr-FR" dirty="0" smtClean="0">
                <a:solidFill>
                  <a:srgbClr val="002060"/>
                </a:solidFill>
              </a:rPr>
              <a:t>njeux   - généraux (sociaux, politiques</a:t>
            </a:r>
            <a:r>
              <a:rPr lang="fr-FR" altLang="fr-FR" dirty="0">
                <a:solidFill>
                  <a:srgbClr val="002060"/>
                </a:solidFill>
              </a:rPr>
              <a:t>, </a:t>
            </a:r>
            <a:r>
              <a:rPr lang="fr-FR" altLang="fr-FR" dirty="0" smtClean="0">
                <a:solidFill>
                  <a:srgbClr val="002060"/>
                </a:solidFill>
              </a:rPr>
              <a:t>économiques, écologiques …)</a:t>
            </a:r>
          </a:p>
          <a:p>
            <a:pPr marL="0" indent="263525" fontAlgn="auto">
              <a:spcAft>
                <a:spcPts val="0"/>
              </a:spcAft>
              <a:buClr>
                <a:srgbClr val="D16349"/>
              </a:buClr>
              <a:buFont typeface="Wingdings 2"/>
              <a:buChar char="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                 - au niveau de l’entreprise (métiers, activités, stratégies …)</a:t>
            </a: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None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D16349"/>
              </a:buClr>
              <a:buFont typeface="Wingdings 2"/>
              <a:buNone/>
              <a:defRPr/>
            </a:pPr>
            <a:r>
              <a:rPr lang="fr-FR" altLang="fr-FR" dirty="0">
                <a:solidFill>
                  <a:srgbClr val="002060"/>
                </a:solidFill>
              </a:rPr>
              <a:t>	 </a:t>
            </a:r>
            <a:r>
              <a:rPr lang="fr-FR" altLang="fr-FR" dirty="0" smtClean="0">
                <a:solidFill>
                  <a:srgbClr val="002060"/>
                </a:solidFill>
              </a:rPr>
              <a:t>  - spécifiques à votre travail (qu’attend-on de vous? Quels sont         	       vos objectifs et vos contraintes?)</a:t>
            </a:r>
          </a:p>
          <a:p>
            <a:pPr fontAlgn="auto">
              <a:spcAft>
                <a:spcPts val="0"/>
              </a:spcAft>
              <a:buClr>
                <a:srgbClr val="D16349"/>
              </a:buClr>
              <a:buFont typeface="Arial" panose="020B0604020202020204" pitchFamily="34" charset="0"/>
              <a:buChar char="•"/>
              <a:defRPr/>
            </a:pPr>
            <a:endParaRPr lang="fr-FR" altLang="fr-FR" dirty="0" smtClean="0">
              <a:solidFill>
                <a:srgbClr val="002060"/>
              </a:solidFill>
            </a:endParaRPr>
          </a:p>
          <a:p>
            <a:pPr marL="9525" indent="-9525">
              <a:buClr>
                <a:srgbClr val="D16349"/>
              </a:buClr>
              <a:buFont typeface="Arial" panose="020B0604020202020204" pitchFamily="34" charset="0"/>
              <a:buChar char="•"/>
              <a:tabLst>
                <a:tab pos="263525" algn="l"/>
              </a:tabLst>
              <a:defRPr/>
            </a:pPr>
            <a:r>
              <a:rPr lang="fr-FR" altLang="fr-FR" dirty="0" smtClean="0">
                <a:solidFill>
                  <a:srgbClr val="002060"/>
                </a:solidFill>
              </a:rPr>
              <a:t> 	aspects à traiter : </a:t>
            </a:r>
            <a:r>
              <a:rPr lang="fr-FR" altLang="fr-FR" dirty="0">
                <a:solidFill>
                  <a:srgbClr val="002060"/>
                </a:solidFill>
              </a:rPr>
              <a:t>commerciaux, techniques, entrepreneuriaux, </a:t>
            </a:r>
            <a:r>
              <a:rPr lang="fr-FR" altLang="fr-FR" dirty="0" smtClean="0">
                <a:solidFill>
                  <a:srgbClr val="002060"/>
                </a:solidFill>
              </a:rPr>
              <a:t>managériaux, financiers,  juridiques, </a:t>
            </a:r>
            <a:r>
              <a:rPr lang="fr-FR" altLang="fr-FR" dirty="0">
                <a:solidFill>
                  <a:srgbClr val="002060"/>
                </a:solidFill>
              </a:rPr>
              <a:t>ressources humaines </a:t>
            </a:r>
            <a:r>
              <a:rPr lang="fr-FR" altLang="fr-FR" dirty="0" smtClean="0">
                <a:solidFill>
                  <a:srgbClr val="002060"/>
                </a:solidFill>
              </a:rPr>
              <a:t> etc</a:t>
            </a:r>
            <a:r>
              <a:rPr lang="fr-FR" altLang="fr-FR" dirty="0">
                <a:solidFill>
                  <a:srgbClr val="002060"/>
                </a:solidFill>
              </a:rPr>
              <a:t>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>
              <a:solidFill>
                <a:schemeClr val="bg1"/>
              </a:solidFill>
              <a:cs typeface="Times New Roman" pitchFamily="-106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fr-FR" altLang="fr-FR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233056"/>
            <a:ext cx="5569478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70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5827812" cy="1296144"/>
          </a:xfrm>
        </p:spPr>
        <p:txBody>
          <a:bodyPr>
            <a:normAutofit/>
          </a:bodyPr>
          <a:lstStyle/>
          <a:p>
            <a:r>
              <a:rPr lang="fr-FR" altLang="fr-FR" sz="3200" dirty="0">
                <a:solidFill>
                  <a:schemeClr val="accent1">
                    <a:lumMod val="50000"/>
                  </a:schemeClr>
                </a:solidFill>
              </a:rPr>
              <a:t>I – Préparer le travail </a:t>
            </a:r>
            <a: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altLang="fr-FR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altLang="fr-FR" sz="3200" dirty="0" smtClean="0">
                <a:solidFill>
                  <a:srgbClr val="7B9899"/>
                </a:solidFill>
              </a:rPr>
              <a:t>3- Choisir </a:t>
            </a:r>
            <a:r>
              <a:rPr lang="fr-FR" altLang="fr-FR" sz="3200" dirty="0">
                <a:solidFill>
                  <a:srgbClr val="7B9899"/>
                </a:solidFill>
              </a:rPr>
              <a:t>s</a:t>
            </a:r>
            <a:r>
              <a:rPr lang="fr-FR" altLang="fr-FR" sz="3200" dirty="0" smtClean="0">
                <a:solidFill>
                  <a:srgbClr val="7B9899"/>
                </a:solidFill>
              </a:rPr>
              <a:t>es sources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5656" y="1340768"/>
            <a:ext cx="7344816" cy="5373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100" b="1" dirty="0" smtClean="0"/>
              <a:t>première approche d’un sujet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article de dictionnaire ou d’encyclopédie imprimé ou en ligne par ex. : Wikipédia (avec certaines précautions), Le Robert, le Grand </a:t>
            </a:r>
            <a:r>
              <a:rPr lang="fr-FR" sz="1100" dirty="0"/>
              <a:t>D</a:t>
            </a:r>
            <a:r>
              <a:rPr lang="fr-FR" sz="1100" dirty="0" smtClean="0"/>
              <a:t>ictionnaire Terminologique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363538"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contexte, enjeux : la presse et les sites institutionnels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consulter </a:t>
            </a:r>
            <a:r>
              <a:rPr lang="fr-FR" sz="1100" dirty="0"/>
              <a:t>régulièrement les revues imprimées de la bibliothèque (presse générale, économique, </a:t>
            </a:r>
            <a:r>
              <a:rPr lang="fr-FR" sz="1100" dirty="0" smtClean="0"/>
              <a:t>	professionnelle</a:t>
            </a:r>
            <a:r>
              <a:rPr lang="fr-FR" sz="1100" dirty="0"/>
              <a:t>) </a:t>
            </a:r>
            <a:endParaRPr lang="fr-FR" sz="1100" dirty="0" smtClean="0"/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jeter </a:t>
            </a:r>
            <a:r>
              <a:rPr lang="fr-FR" sz="1100" dirty="0"/>
              <a:t>un œil sur </a:t>
            </a:r>
            <a:r>
              <a:rPr lang="fr-FR" sz="1100" dirty="0">
                <a:hlinkClick r:id="rId2"/>
              </a:rPr>
              <a:t>Google </a:t>
            </a:r>
            <a:r>
              <a:rPr lang="fr-FR" sz="1100" dirty="0" smtClean="0">
                <a:hlinkClick r:id="rId2"/>
              </a:rPr>
              <a:t>actualités</a:t>
            </a:r>
            <a:r>
              <a:rPr lang="fr-FR" sz="1100" dirty="0"/>
              <a:t> </a:t>
            </a:r>
            <a:r>
              <a:rPr lang="fr-FR" sz="1100" dirty="0" smtClean="0"/>
              <a:t>(possibilité de créer une alerte e-mail sur une requête) </a:t>
            </a:r>
          </a:p>
          <a:p>
            <a:pPr marL="714375" lvl="1" indent="-17145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sur </a:t>
            </a:r>
            <a:r>
              <a:rPr lang="fr-FR" sz="1100" dirty="0"/>
              <a:t>les sites des titres de la presse locale, nationale, </a:t>
            </a:r>
            <a:r>
              <a:rPr lang="fr-FR" sz="1100" dirty="0" smtClean="0"/>
              <a:t>internationale, en </a:t>
            </a:r>
            <a:r>
              <a:rPr lang="fr-FR" sz="1100" dirty="0"/>
              <a:t>utilisant par exemple </a:t>
            </a:r>
            <a:r>
              <a:rPr lang="fr-FR" sz="1100" dirty="0" smtClean="0">
                <a:hlinkClick r:id="rId3"/>
              </a:rPr>
              <a:t>http</a:t>
            </a:r>
            <a:r>
              <a:rPr lang="fr-FR" sz="1100" dirty="0">
                <a:hlinkClick r:id="rId3"/>
              </a:rPr>
              <a:t>://</a:t>
            </a:r>
            <a:r>
              <a:rPr lang="fr-FR" sz="1100" dirty="0" smtClean="0">
                <a:hlinkClick r:id="rId3"/>
              </a:rPr>
              <a:t>www.lexilogos.com/presse_infos.htm</a:t>
            </a:r>
            <a:endParaRPr lang="fr-FR" sz="1100" dirty="0" smtClean="0"/>
          </a:p>
          <a:p>
            <a:pPr marL="542925" lvl="1" indent="14288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archives de presse (</a:t>
            </a:r>
            <a:r>
              <a:rPr lang="fr-FR" sz="1100" dirty="0"/>
              <a:t>voir Europresse </a:t>
            </a:r>
            <a:r>
              <a:rPr lang="fr-FR" sz="1100" dirty="0" smtClean="0"/>
              <a:t>sur UBODOC pour </a:t>
            </a:r>
            <a:r>
              <a:rPr lang="fr-FR" sz="1100" dirty="0"/>
              <a:t>archives et revues de presse) </a:t>
            </a:r>
            <a:endParaRPr lang="fr-FR" sz="1100" dirty="0" smtClean="0"/>
          </a:p>
          <a:p>
            <a:pPr marL="542925" lvl="1" indent="0"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sites institutionnels comme l’</a:t>
            </a:r>
            <a:r>
              <a:rPr lang="fr-FR" sz="1100" dirty="0" smtClean="0">
                <a:hlinkClick r:id="rId4"/>
              </a:rPr>
              <a:t>INSEE</a:t>
            </a:r>
            <a:r>
              <a:rPr lang="fr-FR" sz="1100" dirty="0" smtClean="0"/>
              <a:t> , </a:t>
            </a:r>
            <a:r>
              <a:rPr lang="fr-FR" sz="1100" dirty="0" smtClean="0">
                <a:hlinkClick r:id="rId5"/>
              </a:rPr>
              <a:t>EUROSTAT</a:t>
            </a:r>
            <a:endParaRPr lang="fr-FR" sz="1100" dirty="0" smtClean="0"/>
          </a:p>
          <a:p>
            <a:pPr marL="274320" lvl="1" indent="0">
              <a:buNone/>
              <a:defRPr/>
            </a:pPr>
            <a:r>
              <a:rPr lang="fr-FR" sz="1100" dirty="0" smtClean="0"/>
              <a:t> </a:t>
            </a:r>
            <a:r>
              <a:rPr lang="fr-FR" sz="1100" dirty="0"/>
              <a:t>	</a:t>
            </a:r>
            <a:r>
              <a:rPr lang="fr-FR" sz="1100" dirty="0" smtClean="0"/>
              <a:t>ou celui des ministères  concernés</a:t>
            </a:r>
            <a:endParaRPr lang="fr-FR" sz="1100" dirty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          </a:t>
            </a:r>
            <a:r>
              <a:rPr lang="fr-FR" sz="1100" dirty="0" smtClean="0">
                <a:hlinkClick r:id="rId6"/>
              </a:rPr>
              <a:t>http</a:t>
            </a:r>
            <a:r>
              <a:rPr lang="fr-FR" sz="1100" dirty="0">
                <a:hlinkClick r:id="rId6"/>
              </a:rPr>
              <a:t>://</a:t>
            </a:r>
            <a:r>
              <a:rPr lang="fr-FR" sz="1100" dirty="0" smtClean="0">
                <a:hlinkClick r:id="rId6"/>
              </a:rPr>
              <a:t>www.developpement-durable.gouv.fr</a:t>
            </a:r>
            <a:endParaRPr lang="fr-FR" sz="1100" dirty="0" smtClean="0"/>
          </a:p>
          <a:p>
            <a:pPr marL="542925" lvl="1" indent="-269875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	</a:t>
            </a:r>
            <a:r>
              <a:rPr lang="fr-FR" sz="1100" dirty="0"/>
              <a:t> </a:t>
            </a:r>
            <a:r>
              <a:rPr lang="fr-FR" sz="1100" dirty="0" smtClean="0"/>
              <a:t>   </a:t>
            </a:r>
            <a:r>
              <a:rPr lang="fr-FR" sz="1100" dirty="0" smtClean="0">
                <a:hlinkClick r:id="rId7"/>
              </a:rPr>
              <a:t>http</a:t>
            </a:r>
            <a:r>
              <a:rPr lang="fr-FR" sz="1100" dirty="0">
                <a:hlinkClick r:id="rId7"/>
              </a:rPr>
              <a:t>://</a:t>
            </a:r>
            <a:r>
              <a:rPr lang="fr-FR" sz="1100" dirty="0" smtClean="0">
                <a:hlinkClick r:id="rId7"/>
              </a:rPr>
              <a:t>www.economie.gouv.fr</a:t>
            </a:r>
            <a:endParaRPr lang="fr-FR" sz="1100" dirty="0" smtClean="0"/>
          </a:p>
          <a:p>
            <a:pPr marL="274320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/>
              <a:t> 	ou encore le portail des chambres de commerce de Bretagne</a:t>
            </a:r>
          </a:p>
          <a:p>
            <a:pPr marL="709613" lvl="1" indent="1270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8"/>
              </a:rPr>
              <a:t>http://www.bretagne.cci.fr</a:t>
            </a:r>
            <a:endParaRPr lang="fr-FR" sz="1100" dirty="0" smtClean="0"/>
          </a:p>
          <a:p>
            <a:pPr lvl="0">
              <a:buClr>
                <a:srgbClr val="D16349"/>
              </a:buClr>
              <a:defRPr/>
            </a:pPr>
            <a:r>
              <a:rPr lang="fr-FR" sz="1100" b="1" dirty="0" smtClean="0">
                <a:solidFill>
                  <a:prstClr val="black"/>
                </a:solidFill>
              </a:rPr>
              <a:t>pour approfondir :</a:t>
            </a:r>
          </a:p>
          <a:p>
            <a:pPr marL="538163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manuels et ouvrages totalement ou partiellement consacrés au sujet - regarder les tables des matières et les préfaces, pas seulement le titre -, articles de revues spécialisées :recherche sur le catalogue ou en salle de lecture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notes de cours, </a:t>
            </a:r>
          </a:p>
          <a:p>
            <a:pPr marL="547688" lvl="1" indent="-4763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/>
              <a:t> </a:t>
            </a:r>
            <a:r>
              <a:rPr lang="fr-FR" sz="1100" dirty="0" smtClean="0"/>
              <a:t>  sites web et blogs d’enseignants ou de professionnels (après évaluation de la qualité et de la fiabilité des sources) que vous pouvez organiser en pearltree comme celui-ci : </a:t>
            </a:r>
          </a:p>
          <a:p>
            <a:pPr marL="542925" lvl="1" indent="0" fontAlgn="auto">
              <a:spcAft>
                <a:spcPts val="0"/>
              </a:spcAft>
              <a:buNone/>
              <a:defRPr/>
            </a:pPr>
            <a:r>
              <a:rPr lang="fr-FR" sz="1100" dirty="0" smtClean="0">
                <a:hlinkClick r:id="rId9"/>
              </a:rPr>
              <a:t>http://www.pearltrees.com/buiut/economie-generale</a:t>
            </a:r>
            <a:endParaRPr lang="fr-FR" sz="110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fr-FR" sz="1100" dirty="0" smtClean="0"/>
          </a:p>
          <a:p>
            <a:pPr marL="273050" indent="-273050" fontAlgn="auto">
              <a:spcAft>
                <a:spcPts val="0"/>
              </a:spcAft>
              <a:buFont typeface="Wingdings 2"/>
              <a:buChar char=""/>
              <a:tabLst>
                <a:tab pos="180975" algn="l"/>
              </a:tabLst>
              <a:defRPr/>
            </a:pPr>
            <a:r>
              <a:rPr lang="fr-FR" sz="1100" b="1" dirty="0" smtClean="0"/>
              <a:t> projets, rapports, mémoires </a:t>
            </a:r>
            <a:r>
              <a:rPr lang="fr-FR" sz="1100" b="1" dirty="0"/>
              <a:t>:</a:t>
            </a:r>
          </a:p>
          <a:p>
            <a:pPr marL="542925" lvl="1" indent="9525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100" dirty="0" smtClean="0"/>
              <a:t>   presse professionnelle, bases de données et revues spécialisées (recherche sur UBODOC), référentiels techniques, documents fournis par les entreprises (pour les stages notamment)</a:t>
            </a:r>
          </a:p>
        </p:txBody>
      </p:sp>
    </p:spTree>
  </p:cSld>
  <p:clrMapOvr>
    <a:masterClrMapping/>
  </p:clrMapOvr>
  <p:transition spd="slow" advTm="1739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680" y="476672"/>
            <a:ext cx="7200800" cy="1052735"/>
          </a:xfrm>
          <a:noFill/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cs typeface="Times New Roman" pitchFamily="-106" charset="0"/>
              </a:rPr>
              <a:t>II -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Elaborer des requêtes </a:t>
            </a:r>
            <a:r>
              <a:rPr lang="fr-FR" altLang="fr-FR" dirty="0">
                <a:solidFill>
                  <a:srgbClr val="000000"/>
                </a:solidFill>
              </a:rPr>
              <a:t/>
            </a:r>
            <a:br>
              <a:rPr lang="fr-FR" altLang="fr-FR" dirty="0">
                <a:solidFill>
                  <a:srgbClr val="000000"/>
                </a:solidFill>
              </a:rPr>
            </a:br>
            <a:r>
              <a:rPr lang="fr-FR" altLang="fr-FR" sz="3100" dirty="0">
                <a:solidFill>
                  <a:schemeClr val="tx2">
                    <a:lumMod val="50000"/>
                    <a:lumOff val="50000"/>
                  </a:schemeClr>
                </a:solidFill>
                <a:cs typeface="Times New Roman" pitchFamily="-106" charset="0"/>
              </a:rPr>
              <a:t>Exemple : utilisation du catalogue du SCD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>
                <a:cs typeface="Times New Roman" pitchFamily="-106" charset="0"/>
              </a:rPr>
              <a:t/>
            </a:r>
            <a:br>
              <a:rPr lang="fr-FR" altLang="fr-FR" dirty="0">
                <a:cs typeface="Times New Roman" pitchFamily="-106" charset="0"/>
              </a:rPr>
            </a:br>
            <a:endParaRPr lang="fr-FR" altLang="fr-FR" dirty="0" smtClean="0">
              <a:solidFill>
                <a:schemeClr val="tx1"/>
              </a:solidFill>
              <a:cs typeface="Times New Roman" pitchFamily="-10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31416" y="2204864"/>
            <a:ext cx="8281168" cy="38884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Rechercher des ouvrages imprimés présents dans les collections du SCD : </a:t>
            </a:r>
          </a:p>
          <a:p>
            <a:pPr marL="0" indent="0">
              <a:buNone/>
            </a:pPr>
            <a:r>
              <a:rPr lang="fr-FR" altLang="fr-FR" dirty="0" smtClean="0">
                <a:cs typeface="Times New Roman" pitchFamily="-106" charset="0"/>
              </a:rPr>
              <a:t>comment construire une requête pertinente?</a:t>
            </a:r>
          </a:p>
          <a:p>
            <a:pPr marL="0" indent="0" algn="ctr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exercice : afficher la liste des livres consacrés à la stratégie d’entreprise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sur l’ensemble du SCD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	</a:t>
            </a:r>
            <a:r>
              <a:rPr lang="fr-FR" altLang="fr-FR" sz="2400" i="1" dirty="0" smtClean="0">
                <a:cs typeface="Times New Roman" pitchFamily="-106" charset="0"/>
              </a:rPr>
              <a:t>- à l’IUT</a:t>
            </a:r>
          </a:p>
          <a:p>
            <a:pPr marL="0" indent="0">
              <a:buNone/>
            </a:pPr>
            <a:r>
              <a:rPr lang="fr-FR" altLang="fr-FR" sz="2400" i="1" dirty="0">
                <a:cs typeface="Times New Roman" pitchFamily="-106" charset="0"/>
              </a:rPr>
              <a:t> </a:t>
            </a:r>
            <a:r>
              <a:rPr lang="fr-FR" altLang="fr-FR" sz="2400" i="1" dirty="0" smtClean="0">
                <a:cs typeface="Times New Roman" pitchFamily="-106" charset="0"/>
              </a:rPr>
              <a:t>   pourquoi les résultats sont-ils variés?</a:t>
            </a:r>
          </a:p>
          <a:p>
            <a:pPr marL="0" indent="0">
              <a:buNone/>
            </a:pPr>
            <a:r>
              <a:rPr lang="fr-FR" altLang="fr-FR" sz="2400" i="1" dirty="0" smtClean="0">
                <a:cs typeface="Times New Roman" pitchFamily="-106" charset="0"/>
              </a:rPr>
              <a:t>utiliser </a:t>
            </a:r>
            <a:r>
              <a:rPr lang="fr-FR" altLang="fr-FR" sz="2400" i="1" dirty="0">
                <a:cs typeface="Times New Roman" pitchFamily="-106" charset="0"/>
              </a:rPr>
              <a:t>l</a:t>
            </a:r>
            <a:r>
              <a:rPr lang="fr-FR" altLang="fr-FR" sz="2400" i="1" dirty="0" smtClean="0">
                <a:cs typeface="Times New Roman" pitchFamily="-106" charset="0"/>
              </a:rPr>
              <a:t>es réglages et les filtres : opérateurs logiques (booléens) et troncature, recherche avancée</a:t>
            </a:r>
          </a:p>
        </p:txBody>
      </p:sp>
    </p:spTree>
  </p:cSld>
  <p:clrMapOvr>
    <a:masterClrMapping/>
  </p:clrMapOvr>
  <p:transition spd="slow" advTm="1011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712424" cy="870920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II-Elaborer des requêtes </a:t>
            </a:r>
            <a:r>
              <a:rPr lang="fr-FR" altLang="fr-FR" b="1" dirty="0">
                <a:solidFill>
                  <a:srgbClr val="000000"/>
                </a:solidFill>
              </a:rPr>
              <a:t/>
            </a:r>
            <a:br>
              <a:rPr lang="fr-FR" altLang="fr-FR" b="1" dirty="0">
                <a:solidFill>
                  <a:srgbClr val="000000"/>
                </a:solidFill>
              </a:rPr>
            </a:br>
            <a:r>
              <a:rPr lang="fr-FR" alt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1-</a:t>
            </a:r>
            <a:r>
              <a:rPr lang="fr-FR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traduire en mots clefs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sz="2000" dirty="0" smtClean="0">
                <a:solidFill>
                  <a:srgbClr val="000000"/>
                </a:solidFill>
              </a:rPr>
              <a:t>Ne </a:t>
            </a:r>
            <a:r>
              <a:rPr lang="fr-FR" altLang="fr-FR" sz="2000" dirty="0">
                <a:solidFill>
                  <a:srgbClr val="000000"/>
                </a:solidFill>
              </a:rPr>
              <a:t>retenir que les mots ayant un contenu sémantique (noms, adjectifs, verbes)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2000" dirty="0">
                <a:solidFill>
                  <a:srgbClr val="000000"/>
                </a:solidFill>
              </a:rPr>
              <a:t>Exclure les mots outils : déterminants, prépositions, conjonctions etc. ...</a:t>
            </a:r>
            <a:br>
              <a:rPr lang="fr-FR" altLang="fr-FR" sz="2000" dirty="0">
                <a:solidFill>
                  <a:srgbClr val="000000"/>
                </a:solidFill>
              </a:rPr>
            </a:br>
            <a:r>
              <a:rPr lang="fr-FR" altLang="fr-FR" sz="1800" dirty="0" smtClean="0"/>
              <a:t>Utiliser les synonymes, élargir au champ lexical de la notion :</a:t>
            </a:r>
            <a:br>
              <a:rPr lang="fr-FR" altLang="fr-FR" sz="1800" dirty="0" smtClean="0"/>
            </a:br>
            <a:r>
              <a:rPr lang="fr-FR" altLang="fr-FR" sz="2000" dirty="0" smtClean="0"/>
              <a:t/>
            </a:r>
            <a:br>
              <a:rPr lang="fr-FR" altLang="fr-FR" sz="2000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endParaRPr lang="fr-FR" dirty="0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1187625" y="3573016"/>
            <a:ext cx="3096344" cy="2553146"/>
          </a:xfrm>
        </p:spPr>
        <p:txBody>
          <a:bodyPr>
            <a:normAutofit fontScale="55000" lnSpcReduction="20000"/>
          </a:bodyPr>
          <a:lstStyle/>
          <a:p>
            <a:endParaRPr lang="fr-FR" altLang="fr-FR" dirty="0" smtClean="0"/>
          </a:p>
          <a:p>
            <a:pPr marL="0" indent="0">
              <a:buNone/>
            </a:pPr>
            <a:r>
              <a:rPr lang="fr-FR" altLang="fr-FR" b="1" dirty="0" smtClean="0"/>
              <a:t>Stratégie</a:t>
            </a:r>
          </a:p>
          <a:p>
            <a:pPr marL="0" indent="0">
              <a:buNone/>
            </a:pPr>
            <a:endParaRPr lang="fr-FR" altLang="fr-FR" b="1" dirty="0" smtClean="0"/>
          </a:p>
          <a:p>
            <a:r>
              <a:rPr lang="fr-FR" altLang="fr-FR" dirty="0"/>
              <a:t>b</a:t>
            </a:r>
            <a:r>
              <a:rPr lang="fr-FR" altLang="fr-FR" dirty="0" smtClean="0"/>
              <a:t>usiness plan</a:t>
            </a:r>
          </a:p>
          <a:p>
            <a:r>
              <a:rPr lang="fr-FR" altLang="fr-FR" dirty="0" smtClean="0"/>
              <a:t>gestion</a:t>
            </a:r>
          </a:p>
          <a:p>
            <a:r>
              <a:rPr lang="fr-FR" altLang="fr-FR" dirty="0" smtClean="0"/>
              <a:t>développement</a:t>
            </a:r>
          </a:p>
          <a:p>
            <a:r>
              <a:rPr lang="fr-FR" altLang="fr-FR" dirty="0"/>
              <a:t>c</a:t>
            </a:r>
            <a:r>
              <a:rPr lang="fr-FR" altLang="fr-FR" dirty="0" smtClean="0"/>
              <a:t>roissance</a:t>
            </a:r>
          </a:p>
          <a:p>
            <a:r>
              <a:rPr lang="fr-FR" altLang="fr-FR" dirty="0"/>
              <a:t>c</a:t>
            </a:r>
            <a:r>
              <a:rPr lang="fr-FR" altLang="fr-FR" dirty="0" smtClean="0"/>
              <a:t>lientèle</a:t>
            </a:r>
          </a:p>
          <a:p>
            <a:r>
              <a:rPr lang="fr-FR" altLang="fr-FR" dirty="0"/>
              <a:t>m</a:t>
            </a:r>
            <a:r>
              <a:rPr lang="fr-FR" altLang="fr-FR" dirty="0" smtClean="0"/>
              <a:t>anagement</a:t>
            </a:r>
          </a:p>
          <a:p>
            <a:r>
              <a:rPr lang="fr-FR" altLang="fr-FR" dirty="0" smtClean="0"/>
              <a:t>marché</a:t>
            </a:r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5004048" y="2996952"/>
            <a:ext cx="3822576" cy="3200392"/>
          </a:xfrm>
        </p:spPr>
        <p:txBody>
          <a:bodyPr>
            <a:normAutofit fontScale="55000" lnSpcReduction="20000"/>
          </a:bodyPr>
          <a:lstStyle/>
          <a:p>
            <a:endParaRPr lang="fr-FR" altLang="fr-FR" dirty="0" smtClean="0"/>
          </a:p>
          <a:p>
            <a:endParaRPr lang="fr-FR" altLang="fr-FR" dirty="0"/>
          </a:p>
          <a:p>
            <a:pPr marL="0" indent="0">
              <a:buNone/>
            </a:pPr>
            <a:endParaRPr lang="fr-FR" altLang="fr-FR" dirty="0"/>
          </a:p>
          <a:p>
            <a:pPr marL="0" indent="0">
              <a:buNone/>
            </a:pPr>
            <a:r>
              <a:rPr lang="fr-FR" altLang="fr-FR" b="1" dirty="0"/>
              <a:t> </a:t>
            </a:r>
            <a:r>
              <a:rPr lang="fr-FR" altLang="fr-FR" b="1" dirty="0" smtClean="0"/>
              <a:t>   Entreprise</a:t>
            </a:r>
          </a:p>
          <a:p>
            <a:pPr marL="0" indent="0">
              <a:buNone/>
            </a:pPr>
            <a:endParaRPr lang="fr-FR" altLang="fr-FR" dirty="0"/>
          </a:p>
          <a:p>
            <a:r>
              <a:rPr lang="fr-FR" altLang="fr-FR" dirty="0"/>
              <a:t>o</a:t>
            </a:r>
            <a:r>
              <a:rPr lang="fr-FR" altLang="fr-FR" dirty="0" smtClean="0"/>
              <a:t>rganisation (s)</a:t>
            </a:r>
          </a:p>
          <a:p>
            <a:r>
              <a:rPr lang="fr-FR" altLang="fr-FR" dirty="0" smtClean="0"/>
              <a:t>PME</a:t>
            </a:r>
          </a:p>
          <a:p>
            <a:r>
              <a:rPr lang="fr-FR" altLang="fr-FR" dirty="0"/>
              <a:t>a</a:t>
            </a:r>
            <a:r>
              <a:rPr lang="fr-FR" altLang="fr-FR" dirty="0" smtClean="0"/>
              <a:t>ffaire (s)</a:t>
            </a:r>
          </a:p>
          <a:p>
            <a:r>
              <a:rPr lang="fr-FR" altLang="fr-FR" dirty="0" smtClean="0"/>
              <a:t>établissement (s)</a:t>
            </a:r>
          </a:p>
          <a:p>
            <a:r>
              <a:rPr lang="fr-FR" altLang="fr-FR" dirty="0"/>
              <a:t>s</a:t>
            </a:r>
            <a:r>
              <a:rPr lang="fr-FR" altLang="fr-FR" dirty="0" smtClean="0"/>
              <a:t>ociété (s)</a:t>
            </a:r>
          </a:p>
          <a:p>
            <a:r>
              <a:rPr lang="fr-FR" altLang="fr-FR" dirty="0"/>
              <a:t>e</a:t>
            </a:r>
            <a:r>
              <a:rPr lang="fr-FR" altLang="fr-FR" dirty="0" smtClean="0"/>
              <a:t>tc. …</a:t>
            </a:r>
          </a:p>
          <a:p>
            <a:endParaRPr lang="fr-FR" altLang="fr-FR" dirty="0" smtClean="0"/>
          </a:p>
        </p:txBody>
      </p:sp>
      <p:sp>
        <p:nvSpPr>
          <p:cNvPr id="20485" name="Line 1031"/>
          <p:cNvSpPr>
            <a:spLocks noChangeShapeType="1"/>
          </p:cNvSpPr>
          <p:nvPr/>
        </p:nvSpPr>
        <p:spPr bwMode="auto">
          <a:xfrm>
            <a:off x="258064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41700"/>
            <a:ext cx="15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624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4"/>
            <a:ext cx="7560840" cy="1446984"/>
          </a:xfrm>
        </p:spPr>
        <p:txBody>
          <a:bodyPr>
            <a:normAutofit fontScale="90000"/>
          </a:bodyPr>
          <a:lstStyle/>
          <a:p>
            <a:r>
              <a:rPr lang="fr-FR" altLang="fr-FR" sz="3100" dirty="0" smtClean="0"/>
              <a:t>Ne pas hésiter à utiliser des dictionnaires de synonymes ou des lexiques terminologiques</a:t>
            </a:r>
            <a:r>
              <a:rPr lang="fr-FR" altLang="fr-FR" dirty="0" smtClean="0"/>
              <a:t> </a:t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>II-Elaborer </a:t>
            </a:r>
            <a:r>
              <a:rPr lang="fr-FR" altLang="fr-FR" dirty="0"/>
              <a:t>des 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700" dirty="0" smtClean="0"/>
              <a:t>Se servir si besoin de dictionnaires de synonymes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63713" y="1268760"/>
            <a:ext cx="6923087" cy="4968552"/>
          </a:xfrm>
        </p:spPr>
        <p:txBody>
          <a:bodyPr/>
          <a:lstStyle/>
          <a:p>
            <a:r>
              <a:rPr lang="fr-FR" altLang="fr-FR" dirty="0" smtClean="0"/>
              <a:t>Atlas sémantique du CNRS  :       </a:t>
            </a:r>
            <a:r>
              <a:rPr lang="fr-FR" altLang="fr-FR" dirty="0" smtClean="0">
                <a:hlinkClick r:id="rId2"/>
              </a:rPr>
              <a:t>http://dico.isc.cnrs.fr/</a:t>
            </a:r>
            <a:endParaRPr lang="fr-FR" altLang="fr-FR" dirty="0" smtClean="0"/>
          </a:p>
          <a:p>
            <a:r>
              <a:rPr lang="fr-FR" altLang="fr-FR" dirty="0" smtClean="0"/>
              <a:t>Dictionnaire de synonymes de l’Université de Caen : 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://www.crisco.unicaen.fr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altLang="fr-FR" dirty="0" smtClean="0"/>
              <a:t>Grand dictionnaire terminologique :       </a:t>
            </a:r>
            <a:r>
              <a:rPr lang="fr-FR" altLang="fr-FR" dirty="0" smtClean="0">
                <a:hlinkClick r:id="rId4"/>
              </a:rPr>
              <a:t>http://www.granddictionnaire.com</a:t>
            </a:r>
            <a:r>
              <a:rPr lang="fr-FR" altLang="fr-FR" dirty="0" smtClean="0"/>
              <a:t> </a:t>
            </a:r>
          </a:p>
          <a:p>
            <a:pPr marL="0" indent="0">
              <a:buNone/>
            </a:pPr>
            <a:endParaRPr lang="fr-FR" altLang="fr-FR" sz="2400" dirty="0" smtClean="0"/>
          </a:p>
          <a:p>
            <a:pPr marL="0" indent="0">
              <a:buNone/>
            </a:pPr>
            <a:r>
              <a:rPr lang="fr-FR" altLang="fr-FR" sz="2000" dirty="0" smtClean="0"/>
              <a:t>	</a:t>
            </a:r>
          </a:p>
        </p:txBody>
      </p:sp>
    </p:spTree>
  </p:cSld>
  <p:clrMapOvr>
    <a:masterClrMapping/>
  </p:clrMapOvr>
  <p:transition spd="slow" advTm="128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76672"/>
            <a:ext cx="6856440" cy="1296144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II-Elaborer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</a:rPr>
              <a:t>des </a:t>
            </a: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</a:rPr>
              <a:t>requêtes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2-opérateurs</a:t>
            </a:r>
            <a:r>
              <a:rPr lang="fr-FR" altLang="fr-F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logiques (ou booléens)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59633" y="2132855"/>
            <a:ext cx="7427168" cy="3993307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ET (AND ou vide) :      pour préciser la recherche : croiser différents termes (et donc limiter les résultats)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OU  (OR) :     pour élargir la recherche (ajouter)</a:t>
            </a:r>
            <a:br>
              <a:rPr lang="fr-FR" altLang="fr-FR" dirty="0" smtClean="0"/>
            </a:br>
            <a:endParaRPr lang="fr-FR" altLang="fr-FR" dirty="0" smtClean="0"/>
          </a:p>
          <a:p>
            <a:r>
              <a:rPr lang="fr-FR" altLang="fr-FR" dirty="0" smtClean="0"/>
              <a:t>SAUF  (AND NOT) : pour exclure des éléments de la recherche</a:t>
            </a:r>
            <a:br>
              <a:rPr lang="fr-FR" altLang="fr-FR" dirty="0" smtClean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	</a:t>
            </a:r>
            <a:r>
              <a:rPr lang="fr-FR" altLang="fr-FR" b="1" i="1" dirty="0" smtClean="0"/>
              <a:t>Attention !!</a:t>
            </a:r>
            <a:r>
              <a:rPr lang="fr-FR" altLang="fr-FR" dirty="0" smtClean="0"/>
              <a:t> : Google utilise des opérateurs légèrement différents (+, -) </a:t>
            </a:r>
          </a:p>
          <a:p>
            <a:pPr marL="0" indent="0">
              <a:buNone/>
            </a:pPr>
            <a:endParaRPr lang="fr-FR" altLang="fr-FR" dirty="0" smtClean="0"/>
          </a:p>
          <a:p>
            <a:pPr marL="0" indent="0">
              <a:buNone/>
            </a:pPr>
            <a:r>
              <a:rPr lang="fr-FR" altLang="fr-FR" dirty="0" smtClean="0"/>
              <a:t> il faut vérifier pour chaque interface ou moteur de recherche  : regarder dans les rubriques paramètres ou « search tips », utiliser les tutoriels associés (onglets : help, aide, ?)</a:t>
            </a:r>
          </a:p>
        </p:txBody>
      </p:sp>
    </p:spTree>
  </p:cSld>
  <p:clrMapOvr>
    <a:masterClrMapping/>
  </p:clrMapOvr>
  <p:transition spd="slow" advTm="295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5675</TotalTime>
  <Words>579</Words>
  <Application>Microsoft Office PowerPoint</Application>
  <PresentationFormat>Affichage à l'écran (4:3)</PresentationFormat>
  <Paragraphs>297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Times</vt:lpstr>
      <vt:lpstr>Times New Roman</vt:lpstr>
      <vt:lpstr>Wingdings</vt:lpstr>
      <vt:lpstr>Wingdings 2</vt:lpstr>
      <vt:lpstr>Custom Design</vt:lpstr>
      <vt:lpstr>1_Custom Design</vt:lpstr>
      <vt:lpstr>2_Custom Design</vt:lpstr>
      <vt:lpstr>3_Custom Design</vt:lpstr>
      <vt:lpstr>Atelier de recherche documentaire          Service commun de documentation de l’UBO</vt:lpstr>
      <vt:lpstr>Stratégies de recherche</vt:lpstr>
      <vt:lpstr>I – Préparer le travail 1-Définir le but du travail </vt:lpstr>
      <vt:lpstr>impossibilité de tout traiter :  il faut hiérarchiser et délimiter            </vt:lpstr>
      <vt:lpstr>I – Préparer le travail  3- Choisir ses sources</vt:lpstr>
      <vt:lpstr>II - Elaborer des requêtes  Exemple : utilisation du catalogue du SCD    </vt:lpstr>
      <vt:lpstr>II-Elaborer des requêtes  1-traduire en mots clefs  Ne retenir que les mots ayant un contenu sémantique (noms, adjectifs, verbes) Exclure les mots outils : déterminants, prépositions, conjonctions etc. ... Utiliser les synonymes, élargir au champ lexical de la notion :   </vt:lpstr>
      <vt:lpstr>Ne pas hésiter à utiliser des dictionnaires de synonymes ou des lexiques terminologiques               II-Elaborer des requêtes  Se servir si besoin de dictionnaires de synonymes </vt:lpstr>
      <vt:lpstr>II-Elaborer des requêtes  2-opérateurs logiques (ou booléens)</vt:lpstr>
      <vt:lpstr>II - Elaborer des requêtes : 3- la troncature</vt:lpstr>
      <vt:lpstr>II-Elaborer des requêtes  4- exemples de requêtes à partir d’une problématique</vt:lpstr>
      <vt:lpstr>II-Elaborer des requêtes</vt:lpstr>
      <vt:lpstr>II-Elaborer des requêtes</vt:lpstr>
      <vt:lpstr>II-Elaborer des requêtes</vt:lpstr>
      <vt:lpstr>III - Accéder au document   A partir d’une bibliographie : distinguer livre, revue (périodique) et article  Localiser le document physique à partir du catalogue</vt:lpstr>
      <vt:lpstr>III - Accéder au document  Rechercher un article de périodique papier à partir du site d’une revue disposant d’un moteur de recherche</vt:lpstr>
      <vt:lpstr>III - Accéder au document  Recherche en salle de lecture</vt:lpstr>
      <vt:lpstr>III - Accéder au document  Recherche en salle de lecture</vt:lpstr>
      <vt:lpstr>IV - Les ressources en ligne de la bibliothèque  Ubodoc : portail des ressources  du SCD  :    1-Europresse </vt:lpstr>
      <vt:lpstr>IV- Les ressources en ligne de la bibliothèque  Ubodoc : portail des ressources du SCD 2 – Bases de données et revues spécialisées</vt:lpstr>
      <vt:lpstr>   IV-Les ressources en ligne de la bibliothèque          L’interface EBSCO </vt:lpstr>
      <vt:lpstr>V – Autres services sur UBODOC</vt:lpstr>
      <vt:lpstr> VI-Recherches sur le web  évaluer ses sources</vt:lpstr>
      <vt:lpstr>Liste non exhaustive de sites web et de blogs à consulter</vt:lpstr>
      <vt:lpstr>  Récapitulatif</vt:lpstr>
    </vt:vector>
  </TitlesOfParts>
  <Company>ubo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scd</dc:creator>
  <cp:lastModifiedBy>Botella Yann</cp:lastModifiedBy>
  <cp:revision>528</cp:revision>
  <dcterms:created xsi:type="dcterms:W3CDTF">2006-01-30T15:12:58Z</dcterms:created>
  <dcterms:modified xsi:type="dcterms:W3CDTF">2015-09-23T16:35:37Z</dcterms:modified>
</cp:coreProperties>
</file>