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32"/>
  </p:notesMasterIdLst>
  <p:handoutMasterIdLst>
    <p:handoutMasterId r:id="rId33"/>
  </p:handoutMasterIdLst>
  <p:sldIdLst>
    <p:sldId id="279" r:id="rId5"/>
    <p:sldId id="315" r:id="rId6"/>
    <p:sldId id="316" r:id="rId7"/>
    <p:sldId id="281" r:id="rId8"/>
    <p:sldId id="339" r:id="rId9"/>
    <p:sldId id="319" r:id="rId10"/>
    <p:sldId id="327" r:id="rId11"/>
    <p:sldId id="335" r:id="rId12"/>
    <p:sldId id="321" r:id="rId13"/>
    <p:sldId id="329" r:id="rId14"/>
    <p:sldId id="334" r:id="rId15"/>
    <p:sldId id="368" r:id="rId16"/>
    <p:sldId id="367" r:id="rId17"/>
    <p:sldId id="369" r:id="rId18"/>
    <p:sldId id="357" r:id="rId19"/>
    <p:sldId id="359" r:id="rId20"/>
    <p:sldId id="370" r:id="rId21"/>
    <p:sldId id="371" r:id="rId22"/>
    <p:sldId id="375" r:id="rId23"/>
    <p:sldId id="360" r:id="rId24"/>
    <p:sldId id="362" r:id="rId25"/>
    <p:sldId id="363" r:id="rId26"/>
    <p:sldId id="374" r:id="rId27"/>
    <p:sldId id="372" r:id="rId28"/>
    <p:sldId id="373" r:id="rId29"/>
    <p:sldId id="336" r:id="rId30"/>
    <p:sldId id="338" r:id="rId31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: les stratégies de recherche" id="{F80E3979-5E91-4072-B677-CC558406662C}">
          <p14:sldIdLst>
            <p14:sldId id="279"/>
            <p14:sldId id="315"/>
          </p14:sldIdLst>
        </p14:section>
        <p14:section name="Préparer le travail" id="{2DBDAA68-9313-46D4-AD7F-61EF7AFDE22A}">
          <p14:sldIdLst>
            <p14:sldId id="316"/>
            <p14:sldId id="281"/>
            <p14:sldId id="339"/>
          </p14:sldIdLst>
        </p14:section>
        <p14:section name="Elaborer des requêtes" id="{088DA9B6-02B6-4C3C-BCFB-6DC215B1A581}">
          <p14:sldIdLst>
            <p14:sldId id="319"/>
            <p14:sldId id="327"/>
            <p14:sldId id="335"/>
            <p14:sldId id="321"/>
            <p14:sldId id="329"/>
            <p14:sldId id="334"/>
            <p14:sldId id="368"/>
            <p14:sldId id="367"/>
            <p14:sldId id="369"/>
          </p14:sldIdLst>
        </p14:section>
        <p14:section name="Accéder aux documents" id="{1A39D81A-9A56-410B-8A39-0F0AB99DF7E4}">
          <p14:sldIdLst>
            <p14:sldId id="357"/>
            <p14:sldId id="359"/>
            <p14:sldId id="370"/>
            <p14:sldId id="371"/>
          </p14:sldIdLst>
        </p14:section>
        <p14:section name="Ressources électroniques du SCD : UBODOC" id="{5A80F919-0119-497B-A263-FC798883E788}">
          <p14:sldIdLst>
            <p14:sldId id="375"/>
            <p14:sldId id="360"/>
            <p14:sldId id="362"/>
            <p14:sldId id="363"/>
            <p14:sldId id="374"/>
            <p14:sldId id="372"/>
          </p14:sldIdLst>
        </p14:section>
        <p14:section name="Recherches sur internet" id="{17406D41-9676-414A-8D3A-1C40D9FFF1B1}">
          <p14:sldIdLst>
            <p14:sldId id="373"/>
            <p14:sldId id="336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91101" autoAdjust="0"/>
  </p:normalViewPr>
  <p:slideViewPr>
    <p:cSldViewPr>
      <p:cViewPr varScale="1">
        <p:scale>
          <a:sx n="84" d="100"/>
          <a:sy n="84" d="100"/>
        </p:scale>
        <p:origin x="1056" y="108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4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6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8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a-conso.fr/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marketing,fr/" TargetMode="External"/><Relationship Id="rId13" Type="http://schemas.openxmlformats.org/officeDocument/2006/relationships/hyperlink" Target="http://www.franchise-magazine.com/" TargetMode="External"/><Relationship Id="rId3" Type="http://schemas.openxmlformats.org/officeDocument/2006/relationships/hyperlink" Target="http://www.ladocumentationfrancaise.fr/ezexalead/search?s=lastmodifieddate&amp;n=slDocFrancaise&amp;cat%5bRevue%5d%5b%5d=Probl%C3%A8mes+%C3%A9conomiques" TargetMode="External"/><Relationship Id="rId7" Type="http://schemas.openxmlformats.org/officeDocument/2006/relationships/hyperlink" Target="http://www.wk-rh.fr/index.php" TargetMode="External"/><Relationship Id="rId12" Type="http://schemas.openxmlformats.org/officeDocument/2006/relationships/hyperlink" Target="http://www.pointsdevente.fr/" TargetMode="External"/><Relationship Id="rId17" Type="http://schemas.openxmlformats.org/officeDocument/2006/relationships/hyperlink" Target="http://www.lesechos.fr/enjeux/index.php" TargetMode="External"/><Relationship Id="rId2" Type="http://schemas.openxmlformats.org/officeDocument/2006/relationships/hyperlink" Target="http://www.alternatives-economiques.fr/" TargetMode="External"/><Relationship Id="rId16" Type="http://schemas.openxmlformats.org/officeDocument/2006/relationships/hyperlink" Target="http://lexpansion.lexpress.fr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usinenouvelle.com/" TargetMode="External"/><Relationship Id="rId11" Type="http://schemas.openxmlformats.org/officeDocument/2006/relationships/hyperlink" Target="http://www.lineaires.com/" TargetMode="External"/><Relationship Id="rId5" Type="http://schemas.openxmlformats.org/officeDocument/2006/relationships/hyperlink" Target="http://www.andrh.fr/services/la-revue-personnel" TargetMode="External"/><Relationship Id="rId15" Type="http://schemas.openxmlformats.org/officeDocument/2006/relationships/hyperlink" Target="http://www.quechoisir.org/" TargetMode="External"/><Relationship Id="rId10" Type="http://schemas.openxmlformats.org/officeDocument/2006/relationships/hyperlink" Target="http://www.actionco.fr/" TargetMode="External"/><Relationship Id="rId4" Type="http://schemas.openxmlformats.org/officeDocument/2006/relationships/hyperlink" Target="http://www.capital.fr/le-magazine/management" TargetMode="External"/><Relationship Id="rId9" Type="http://schemas.openxmlformats.org/officeDocument/2006/relationships/hyperlink" Target="http://www.lsa-conso.fr/" TargetMode="External"/><Relationship Id="rId14" Type="http://schemas.openxmlformats.org/officeDocument/2006/relationships/hyperlink" Target="http://www.60millions-mag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theques.uqam.ca/InfoSphere/sciences_humaines/module7/evaluer1.html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tenligne.net/" TargetMode="External"/><Relationship Id="rId13" Type="http://schemas.openxmlformats.org/officeDocument/2006/relationships/hyperlink" Target="http://www.ladocumentationfrancaise.fr/ezexalead/search?s=lastmodifieddate&amp;n=slDocFrancaise&amp;cat%5bRevue%5d%5b%5d=Probl%C3%A8mes+%C3%A9conomiques" TargetMode="External"/><Relationship Id="rId18" Type="http://schemas.openxmlformats.org/officeDocument/2006/relationships/hyperlink" Target="http://emarketing,fr/" TargetMode="External"/><Relationship Id="rId26" Type="http://schemas.openxmlformats.org/officeDocument/2006/relationships/hyperlink" Target="http://lexpansion.lexpress.fr/" TargetMode="External"/><Relationship Id="rId3" Type="http://schemas.openxmlformats.org/officeDocument/2006/relationships/hyperlink" Target="http://www.insee.fr/" TargetMode="External"/><Relationship Id="rId21" Type="http://schemas.openxmlformats.org/officeDocument/2006/relationships/hyperlink" Target="http://www.lineaires.com/" TargetMode="External"/><Relationship Id="rId7" Type="http://schemas.openxmlformats.org/officeDocument/2006/relationships/hyperlink" Target="http://www.quimper.cci.fr/frames.asp?/accueil.asp?" TargetMode="External"/><Relationship Id="rId12" Type="http://schemas.openxmlformats.org/officeDocument/2006/relationships/hyperlink" Target="http://www.alternatives-economiques.fr/" TargetMode="External"/><Relationship Id="rId17" Type="http://schemas.openxmlformats.org/officeDocument/2006/relationships/hyperlink" Target="http://www.wk-rh.fr/index.php" TargetMode="External"/><Relationship Id="rId25" Type="http://schemas.openxmlformats.org/officeDocument/2006/relationships/hyperlink" Target="http://www.quechoisir.org/" TargetMode="External"/><Relationship Id="rId2" Type="http://schemas.openxmlformats.org/officeDocument/2006/relationships/hyperlink" Target="http://www.economie.gouv.fr/" TargetMode="External"/><Relationship Id="rId16" Type="http://schemas.openxmlformats.org/officeDocument/2006/relationships/hyperlink" Target="http://www.usinenouvelle.com/" TargetMode="External"/><Relationship Id="rId20" Type="http://schemas.openxmlformats.org/officeDocument/2006/relationships/hyperlink" Target="http://www.actionco.fr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cci.fr/web/organisation-du-reseau/annuaire" TargetMode="External"/><Relationship Id="rId11" Type="http://schemas.openxmlformats.org/officeDocument/2006/relationships/hyperlink" Target="http://www.pearltrees.com/buiut/economie-generale/id8143449" TargetMode="External"/><Relationship Id="rId24" Type="http://schemas.openxmlformats.org/officeDocument/2006/relationships/hyperlink" Target="http://www.60millions-mag.com/" TargetMode="External"/><Relationship Id="rId5" Type="http://schemas.openxmlformats.org/officeDocument/2006/relationships/hyperlink" Target="http://www.observatoire-transports-bretagne.fr/" TargetMode="External"/><Relationship Id="rId15" Type="http://schemas.openxmlformats.org/officeDocument/2006/relationships/hyperlink" Target="http://www.andrh.fr/services/la-revue-personnel" TargetMode="External"/><Relationship Id="rId23" Type="http://schemas.openxmlformats.org/officeDocument/2006/relationships/hyperlink" Target="http://www.franchise-magazine.com/" TargetMode="External"/><Relationship Id="rId10" Type="http://schemas.openxmlformats.org/officeDocument/2006/relationships/hyperlink" Target="http://labs.ebuzzing.fr/top-blogs/economie" TargetMode="External"/><Relationship Id="rId19" Type="http://schemas.openxmlformats.org/officeDocument/2006/relationships/hyperlink" Target="http://www.lsa-conso.fr/" TargetMode="External"/><Relationship Id="rId4" Type="http://schemas.openxmlformats.org/officeDocument/2006/relationships/hyperlink" Target="http://epp.eurostat.ec.europa.eu/portal/page/portal/eurostat/home/" TargetMode="External"/><Relationship Id="rId9" Type="http://schemas.openxmlformats.org/officeDocument/2006/relationships/hyperlink" Target="http://buiut.wordpress.com/tag/economie/" TargetMode="External"/><Relationship Id="rId14" Type="http://schemas.openxmlformats.org/officeDocument/2006/relationships/hyperlink" Target="http://www.capital.fr/le-magazine/management" TargetMode="External"/><Relationship Id="rId22" Type="http://schemas.openxmlformats.org/officeDocument/2006/relationships/hyperlink" Target="http://www.pointsdevente.fr/" TargetMode="External"/><Relationship Id="rId27" Type="http://schemas.openxmlformats.org/officeDocument/2006/relationships/hyperlink" Target="http://www.lesechos.fr/enjeux/index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bradoc.bu.univ-paris8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tagne.cci.fr/" TargetMode="External"/><Relationship Id="rId3" Type="http://schemas.openxmlformats.org/officeDocument/2006/relationships/hyperlink" Target="http://www.lexilogos.com/presse_infos.htm" TargetMode="External"/><Relationship Id="rId7" Type="http://schemas.openxmlformats.org/officeDocument/2006/relationships/hyperlink" Target="http://www.economie.gouv.fr/" TargetMode="External"/><Relationship Id="rId2" Type="http://schemas.openxmlformats.org/officeDocument/2006/relationships/hyperlink" Target="https://news.google.com/nwshp?hl=fr&amp;tab=wn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developpement-durable.gouv.fr/" TargetMode="External"/><Relationship Id="rId5" Type="http://schemas.openxmlformats.org/officeDocument/2006/relationships/hyperlink" Target="http://ec.europa.eu/eurostat/" TargetMode="External"/><Relationship Id="rId4" Type="http://schemas.openxmlformats.org/officeDocument/2006/relationships/hyperlink" Target="http://www.insee.fr/fr/" TargetMode="External"/><Relationship Id="rId9" Type="http://schemas.openxmlformats.org/officeDocument/2006/relationships/hyperlink" Target="http://www.pearltrees.com/buiut/economie-generale/id81434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co.unicaen.fr/" TargetMode="External"/><Relationship Id="rId2" Type="http://schemas.openxmlformats.org/officeDocument/2006/relationships/hyperlink" Target="http://dico.isc.cnrs.fr/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wordreference.com/" TargetMode="External"/><Relationship Id="rId4" Type="http://schemas.openxmlformats.org/officeDocument/2006/relationships/hyperlink" Target="http://www.granddictionnair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5904656" cy="1512168"/>
          </a:xfrm>
        </p:spPr>
        <p:txBody>
          <a:bodyPr/>
          <a:lstStyle/>
          <a:p>
            <a:pPr marL="263525" indent="-80963">
              <a:tabLst>
                <a:tab pos="893763" algn="l"/>
                <a:tab pos="985838" algn="l"/>
              </a:tabLst>
            </a:pPr>
            <a:r>
              <a:rPr lang="fr-FR" sz="2800" dirty="0" smtClean="0"/>
              <a:t>Atelier de recherche documentaire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 smtClean="0"/>
              <a:t>       Service commun de documentation de l’UBO</a:t>
            </a:r>
            <a:endParaRPr lang="fr-FR" sz="1800" dirty="0"/>
          </a:p>
        </p:txBody>
      </p:sp>
      <p:sp>
        <p:nvSpPr>
          <p:cNvPr id="14340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95536" y="3683104"/>
            <a:ext cx="5545079" cy="621392"/>
          </a:xfrm>
        </p:spPr>
        <p:txBody>
          <a:bodyPr/>
          <a:lstStyle/>
          <a:p>
            <a:r>
              <a:rPr lang="fr-FR" altLang="fr-FR" dirty="0" smtClean="0"/>
              <a:t>	Formation des usagers</a:t>
            </a:r>
          </a:p>
          <a:p>
            <a:endParaRPr lang="fr-FR" altLang="fr-FR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-13320" y="4293096"/>
            <a:ext cx="609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-106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Techniques de commercialisation</a:t>
            </a:r>
            <a:endParaRPr lang="fr-FR" altLang="fr-FR" sz="2400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pic>
        <p:nvPicPr>
          <p:cNvPr id="4" name="Picture 4" descr="C:\Documents and Settings\botella\Local Settings\Temporary Internet Files\Content.IE5\ZJHJ0QRK\MP9004490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52" y="5323457"/>
            <a:ext cx="1246913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botella\Local Settings\Temporary Internet Files\Content.IE5\J4G0SXR1\MP9102217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56048" cy="11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botella\Local Settings\Temporary Internet Files\Content.IE5\2Y928AFI\MP9102217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18035"/>
            <a:ext cx="17248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botella\Local Settings\Temporary Internet Files\Content.IE5\ZJHJ0QRK\MC9003247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196760"/>
            <a:ext cx="1102980" cy="10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Documents and Settings\botella\Local Settings\Temporary Internet Files\Content.IE5\J4G0SXR1\MC9003247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487091"/>
            <a:ext cx="1825626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botella\Local Settings\Temporary Internet Files\Content.IE5\IE7Q4D4U\MC9004403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323456"/>
            <a:ext cx="1663131" cy="1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botella\Local Settings\Temporary Internet Files\Content.IE5\IE7Q4D4U\MP90040653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7" y="5294907"/>
            <a:ext cx="1333459" cy="13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28448" cy="108012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 - 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requêtes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3-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 troncature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294584" cy="4896544"/>
          </a:xfrm>
        </p:spPr>
        <p:txBody>
          <a:bodyPr>
            <a:normAutofit fontScale="25000" lnSpcReduction="20000"/>
          </a:bodyPr>
          <a:lstStyle/>
          <a:p>
            <a:endParaRPr lang="fr-FR" altLang="fr-FR" sz="8000" dirty="0" smtClean="0"/>
          </a:p>
          <a:p>
            <a:r>
              <a:rPr lang="fr-FR" altLang="fr-FR" sz="8000" dirty="0" smtClean="0"/>
              <a:t>	C’est une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fr-FR" altLang="fr-FR" sz="8000" dirty="0" smtClean="0"/>
              <a:t>  qui permet d’élargir la recherche</a:t>
            </a:r>
          </a:p>
          <a:p>
            <a:endParaRPr lang="fr-FR" altLang="fr-FR" sz="8000" dirty="0" smtClean="0"/>
          </a:p>
          <a:p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Selon la base interrogée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lnSpc>
                <a:spcPct val="80000"/>
              </a:lnSpc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 : </a:t>
            </a:r>
            <a:r>
              <a:rPr lang="fr-FR" altLang="fr-FR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recherche se fait sur les mots :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commerce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commerces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commerçant(s)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commercer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commercial, commerciaux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commercialisation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commercialiser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…</a:t>
            </a:r>
          </a:p>
          <a:p>
            <a:pPr marL="0" indent="0">
              <a:buNone/>
            </a:pPr>
            <a:r>
              <a:rPr lang="fr-FR" alt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 spd="slow" advTm="9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4-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exemples de requêtes à partir d’une problématique</a:t>
            </a:r>
            <a:endParaRPr lang="fr-FR" altLang="fr-FR" dirty="0" smtClean="0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>
          <a:xfrm>
            <a:off x="1619672" y="2276872"/>
            <a:ext cx="6912768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altLang="fr-FR" i="1" dirty="0" smtClean="0"/>
              <a:t>Exemple : vous recherchez des ouvrages sur les problématiques :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 commerce – produits alimentaires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commerce alimentaire</a:t>
            </a:r>
          </a:p>
          <a:p>
            <a:r>
              <a:rPr lang="fr-FR" altLang="fr-FR" dirty="0" err="1" smtClean="0"/>
              <a:t>commerc</a:t>
            </a:r>
            <a:r>
              <a:rPr lang="fr-FR" altLang="fr-FR" dirty="0" smtClean="0"/>
              <a:t>*   aliment* </a:t>
            </a:r>
          </a:p>
          <a:p>
            <a:r>
              <a:rPr lang="fr-FR" altLang="fr-FR" dirty="0" smtClean="0"/>
              <a:t>(commerce* ou marketing ou vente*) et  (aliment* ou nourri* ou bouffe)</a:t>
            </a:r>
          </a:p>
          <a:p>
            <a:pPr marL="0" indent="0">
              <a:buNone/>
            </a:pPr>
            <a:r>
              <a:rPr lang="fr-FR" altLang="fr-FR" dirty="0"/>
              <a:t> </a:t>
            </a:r>
            <a:endParaRPr lang="fr-FR" altLang="fr-FR" dirty="0" smtClean="0"/>
          </a:p>
          <a:p>
            <a:pPr marL="0" indent="0">
              <a:buNone/>
            </a:pPr>
            <a:r>
              <a:rPr lang="fr-FR" altLang="fr-FR" i="1" dirty="0" smtClean="0"/>
              <a:t>comparer les résultats</a:t>
            </a:r>
          </a:p>
          <a:p>
            <a:pPr marL="0" indent="0">
              <a:buNone/>
            </a:pP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Exercice </a:t>
            </a:r>
            <a:r>
              <a:rPr lang="fr-FR" altLang="fr-FR" i="1" dirty="0"/>
              <a:t>: onglet « recherche avancée »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r>
              <a:rPr lang="fr-FR" altLang="fr-FR" i="1" dirty="0" smtClean="0"/>
              <a:t>entrez </a:t>
            </a:r>
            <a:r>
              <a:rPr lang="fr-FR" altLang="fr-FR" i="1" dirty="0"/>
              <a:t>sur chaque ligne </a:t>
            </a:r>
            <a:r>
              <a:rPr lang="fr-FR" altLang="fr-FR" i="1" dirty="0" smtClean="0"/>
              <a:t>des séries de synonymes reliés par OU (union).</a:t>
            </a:r>
          </a:p>
          <a:p>
            <a:pPr marL="0" indent="0">
              <a:buNone/>
            </a:pPr>
            <a:r>
              <a:rPr lang="fr-FR" altLang="fr-FR" i="1" dirty="0" smtClean="0"/>
              <a:t>Réessayez en </a:t>
            </a:r>
            <a:r>
              <a:rPr lang="fr-FR" altLang="fr-FR" i="1" dirty="0"/>
              <a:t>u</a:t>
            </a:r>
            <a:r>
              <a:rPr lang="fr-FR" altLang="fr-FR" i="1" dirty="0" smtClean="0"/>
              <a:t>tilisant les troncatures</a:t>
            </a:r>
            <a:endParaRPr lang="fr-FR" altLang="fr-FR" i="1" dirty="0"/>
          </a:p>
          <a:p>
            <a:pPr marL="0" indent="0">
              <a:buNone/>
            </a:pPr>
            <a:endParaRPr lang="fr-FR" altLang="fr-FR" i="1" dirty="0" smtClean="0"/>
          </a:p>
        </p:txBody>
      </p:sp>
    </p:spTree>
  </p:cSld>
  <p:clrMapOvr>
    <a:masterClrMapping/>
  </p:clrMapOvr>
  <p:transition spd="slow" advTm="19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230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8924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9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23087" cy="575915"/>
          </a:xfrm>
        </p:spPr>
        <p:txBody>
          <a:bodyPr/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0500320" cy="76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00456" cy="64807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au document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partir d’une bibliographie : distinguer livre, revue (périodique) et article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Localiser le document physique à partir du catalogue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2708920"/>
            <a:ext cx="7499176" cy="3417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Notez les différences entre les deux références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dirty="0" smtClean="0"/>
              <a:t> a) KOTLER, Philip. </a:t>
            </a:r>
            <a:r>
              <a:rPr lang="fr-FR" i="1" dirty="0" smtClean="0"/>
              <a:t>Marketing management</a:t>
            </a:r>
            <a:r>
              <a:rPr lang="fr-FR" dirty="0" smtClean="0"/>
              <a:t>. </a:t>
            </a:r>
            <a:r>
              <a:rPr lang="fr-FR" dirty="0"/>
              <a:t>Paris : Pearson France, cop. 2012</a:t>
            </a:r>
            <a:r>
              <a:rPr lang="fr-FR" dirty="0" smtClean="0"/>
              <a:t>, 841 p.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b)  BAILLY M. </a:t>
            </a:r>
            <a:r>
              <a:rPr lang="fr-FR" i="1" dirty="0" smtClean="0"/>
              <a:t>Bref repart à l’assaut des toilettes</a:t>
            </a:r>
            <a:r>
              <a:rPr lang="fr-FR" dirty="0" smtClean="0"/>
              <a:t>. LSA, 25/09/2014, n° 2334, p</a:t>
            </a:r>
            <a:r>
              <a:rPr lang="fr-FR" dirty="0"/>
              <a:t>.</a:t>
            </a:r>
            <a:r>
              <a:rPr lang="fr-FR" dirty="0" smtClean="0"/>
              <a:t> 74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Localiser le premier document. Quelle est sa cote, comment le trouver et l’emprunter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6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Rechercher un article de périodique papier à partir du site d’une revue disposant d’un moteur de recherche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824440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altLang="fr-FR" sz="1800" i="1" dirty="0" smtClean="0"/>
          </a:p>
          <a:p>
            <a:r>
              <a:rPr lang="fr-FR" altLang="fr-FR" sz="1800" i="1" dirty="0" smtClean="0"/>
              <a:t>Recherchez </a:t>
            </a:r>
            <a:r>
              <a:rPr lang="fr-FR" altLang="fr-FR" sz="1800" i="1" dirty="0"/>
              <a:t>en vous aidant du catalogue </a:t>
            </a:r>
            <a:r>
              <a:rPr lang="fr-FR" altLang="fr-FR" sz="1800" i="1" dirty="0" smtClean="0"/>
              <a:t>(</a:t>
            </a:r>
            <a:r>
              <a:rPr lang="fr-FR" altLang="fr-FR" sz="1800" i="1" dirty="0"/>
              <a:t>deuxième ou troisième </a:t>
            </a:r>
            <a:r>
              <a:rPr lang="fr-FR" altLang="fr-FR" sz="1800" i="1" dirty="0" smtClean="0"/>
              <a:t>onglet</a:t>
            </a:r>
            <a:r>
              <a:rPr lang="fr-FR" altLang="fr-FR" sz="1800" i="1" dirty="0"/>
              <a:t>) </a:t>
            </a:r>
            <a:r>
              <a:rPr lang="fr-FR" altLang="fr-FR" sz="1800" i="1" dirty="0" smtClean="0"/>
              <a:t>:  </a:t>
            </a:r>
            <a:r>
              <a:rPr lang="fr-FR" altLang="fr-FR" sz="1800" i="1" dirty="0"/>
              <a:t>depuis quand la BU de l’IUT possède la revue « </a:t>
            </a:r>
            <a:r>
              <a:rPr lang="fr-FR" altLang="fr-FR" sz="1800" i="1" dirty="0" smtClean="0"/>
              <a:t>LSA</a:t>
            </a:r>
            <a:r>
              <a:rPr lang="fr-FR" altLang="fr-FR" sz="1800" i="1" dirty="0"/>
              <a:t> </a:t>
            </a:r>
            <a:r>
              <a:rPr lang="fr-FR" altLang="fr-FR" sz="1800" i="1" dirty="0" smtClean="0"/>
              <a:t>»?</a:t>
            </a:r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/>
              <a:t>retenir les éléments indispensables à la recherche de l’article dans la version </a:t>
            </a:r>
            <a:r>
              <a:rPr lang="fr-FR" altLang="fr-FR" sz="1800" i="1" dirty="0" smtClean="0"/>
              <a:t>imprimée en vous aidant du moteur de recherche du site web de la revue : </a:t>
            </a:r>
          </a:p>
          <a:p>
            <a:pPr marL="0" indent="0">
              <a:buNone/>
            </a:pPr>
            <a:endParaRPr lang="fr-FR" alt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Titre de l’article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Nom de l’auteur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Numéros de pages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 et date de la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altLang="fr-FR" sz="1800" dirty="0" smtClean="0"/>
          </a:p>
          <a:p>
            <a:r>
              <a:rPr lang="fr-FR" altLang="fr-FR" sz="1800" dirty="0" smtClean="0"/>
              <a:t>Exemple </a:t>
            </a:r>
            <a:r>
              <a:rPr lang="fr-FR" altLang="fr-FR" sz="1800" smtClean="0"/>
              <a:t>: </a:t>
            </a:r>
            <a:r>
              <a:rPr lang="fr-FR" altLang="fr-FR" sz="1800"/>
              <a:t> </a:t>
            </a:r>
            <a:r>
              <a:rPr lang="fr-FR" altLang="fr-FR" sz="1800" smtClean="0"/>
              <a:t>LSA     </a:t>
            </a:r>
            <a:r>
              <a:rPr lang="fr-FR" sz="180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://www.lsa-conso.fr</a:t>
            </a:r>
            <a:r>
              <a:rPr lang="fr-FR" sz="1800" dirty="0"/>
              <a:t>/</a:t>
            </a:r>
            <a:r>
              <a:rPr lang="fr-FR" altLang="fr-FR" sz="1800" dirty="0" smtClean="0"/>
              <a:t>	</a:t>
            </a:r>
            <a:endParaRPr lang="fr-FR" altLang="fr-FR" sz="1800" i="1" dirty="0" smtClean="0"/>
          </a:p>
          <a:p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8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 en salle de lecture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9036496" cy="4896544"/>
          </a:xfrm>
        </p:spPr>
        <p:txBody>
          <a:bodyPr>
            <a:noAutofit/>
          </a:bodyPr>
          <a:lstStyle/>
          <a:p>
            <a:pPr lvl="2"/>
            <a:r>
              <a:rPr lang="fr-FR" altLang="fr-FR" i="1" dirty="0" smtClean="0"/>
              <a:t>Pour les ouvrages imprimés : localisations des ouvrages de la discipline </a:t>
            </a:r>
          </a:p>
          <a:p>
            <a:pPr indent="0">
              <a:buNone/>
            </a:pPr>
            <a:r>
              <a:rPr lang="fr-FR" altLang="fr-FR" sz="1800" i="1" dirty="0" smtClean="0"/>
              <a:t> 	</a:t>
            </a:r>
          </a:p>
          <a:p>
            <a:pPr indent="0">
              <a:buNone/>
            </a:pPr>
            <a:r>
              <a:rPr lang="fr-FR" altLang="fr-FR" sz="1800" i="1" dirty="0" smtClean="0"/>
              <a:t>		</a:t>
            </a:r>
          </a:p>
          <a:p>
            <a:r>
              <a:rPr lang="fr-FR" altLang="fr-FR" sz="1600" i="1" dirty="0" smtClean="0"/>
              <a:t>Economie générale : les indices en 330</a:t>
            </a:r>
          </a:p>
          <a:p>
            <a:r>
              <a:rPr lang="fr-FR" altLang="fr-FR" sz="1600" i="1" dirty="0" smtClean="0"/>
              <a:t>Gestion : les indices en 657 et 658</a:t>
            </a:r>
          </a:p>
          <a:p>
            <a:pPr marL="0" indent="0">
              <a:buNone/>
            </a:pPr>
            <a:endParaRPr lang="fr-FR" altLang="fr-FR" sz="1600" i="1" dirty="0"/>
          </a:p>
          <a:p>
            <a:r>
              <a:rPr lang="fr-FR" altLang="fr-FR" sz="1600" i="1" dirty="0" smtClean="0"/>
              <a:t>Droit : les indices en 340</a:t>
            </a:r>
          </a:p>
          <a:p>
            <a:r>
              <a:rPr lang="fr-FR" altLang="fr-FR" sz="1600" i="1" dirty="0" smtClean="0"/>
              <a:t>Langues : les indices 400</a:t>
            </a:r>
          </a:p>
          <a:p>
            <a:pPr marL="0" indent="0">
              <a:buNone/>
            </a:pPr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r>
              <a:rPr lang="fr-FR" altLang="fr-FR" sz="1800" i="1" dirty="0" smtClean="0"/>
              <a:t>Droit</a:t>
            </a:r>
          </a:p>
          <a:p>
            <a:endParaRPr lang="fr-FR" altLang="fr-FR" sz="1800" i="1" dirty="0" smtClean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3032"/>
              </p:ext>
            </p:extLst>
          </p:nvPr>
        </p:nvGraphicFramePr>
        <p:xfrm>
          <a:off x="4788024" y="1844824"/>
          <a:ext cx="4051300" cy="439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3289300"/>
              </a:tblGrid>
              <a:tr h="27431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658.8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Marketing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Dictionnaires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Etudes et recherches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Types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 sectoriel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Gestion commerciale - Force de ventes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Relation client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Prix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Merchandising - Emballages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Marques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de marché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Le consommateur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sur la consommation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Circuits 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D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direct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E-marketing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téléphonique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Techniques de vente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Commerces et magasins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Grande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2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659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Publicité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Publicité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Campagnes et affiches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Communication commerciale - Relations publiques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84368" cy="50405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revues en salle</a:t>
            </a:r>
            <a:endParaRPr lang="fr-FR" altLang="fr-FR" sz="2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52736"/>
            <a:ext cx="7992888" cy="532859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fr-FR" altLang="fr-FR" sz="1400" b="1" dirty="0" smtClean="0"/>
              <a:t>- </a:t>
            </a:r>
            <a:r>
              <a:rPr lang="fr-FR" altLang="fr-FR" sz="1400" b="1" i="1" dirty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1400" b="1" dirty="0"/>
              <a:t> </a:t>
            </a:r>
            <a:r>
              <a:rPr lang="fr-FR" altLang="fr-FR" sz="1400" dirty="0"/>
              <a:t>Alternatives économiques : </a:t>
            </a:r>
            <a:r>
              <a:rPr lang="fr-FR" altLang="fr-FR" sz="1400" dirty="0">
                <a:hlinkClick r:id="rId2"/>
              </a:rPr>
              <a:t>http://www.alternatives-economiques.fr/</a:t>
            </a:r>
            <a:endParaRPr lang="fr-FR" altLang="fr-FR" sz="1400" dirty="0"/>
          </a:p>
          <a:p>
            <a:pPr marL="180975" lvl="1" indent="180975">
              <a:buNone/>
            </a:pPr>
            <a:r>
              <a:rPr lang="fr-FR" altLang="fr-FR" sz="1400" dirty="0"/>
              <a:t> Problèmes économiques :   </a:t>
            </a:r>
            <a:r>
              <a:rPr lang="fr-FR" altLang="fr-FR" sz="1400" dirty="0">
                <a:hlinkClick r:id="rId3"/>
              </a:rPr>
              <a:t>Problèmes économiques (Documentation française)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- Management – GRH</a:t>
            </a:r>
          </a:p>
          <a:p>
            <a:pPr marL="0" indent="361950">
              <a:buNone/>
            </a:pPr>
            <a:r>
              <a:rPr lang="fr-FR" altLang="fr-FR" sz="1400" dirty="0" smtClean="0"/>
              <a:t> Management </a:t>
            </a:r>
            <a:r>
              <a:rPr lang="fr-FR" altLang="fr-FR" sz="1400" dirty="0"/>
              <a:t>&amp; Capital  </a:t>
            </a:r>
            <a:r>
              <a:rPr lang="fr-FR" altLang="fr-FR" sz="1400" dirty="0" smtClean="0"/>
              <a:t>:      </a:t>
            </a:r>
            <a:r>
              <a:rPr lang="fr-FR" altLang="fr-FR" sz="1400" dirty="0">
                <a:hlinkClick r:id="rId4"/>
              </a:rPr>
              <a:t>http://www.capital.fr/le-magazine/management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Personnel </a:t>
            </a:r>
            <a:r>
              <a:rPr lang="fr-FR" altLang="fr-FR" sz="1400" dirty="0"/>
              <a:t>: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5"/>
              </a:rPr>
              <a:t>http</a:t>
            </a:r>
            <a:r>
              <a:rPr lang="fr-FR" altLang="fr-FR" sz="1400" dirty="0">
                <a:hlinkClick r:id="rId5"/>
              </a:rPr>
              <a:t>://www.andrh.fr/services/la-revue-personnel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Usine </a:t>
            </a:r>
            <a:r>
              <a:rPr lang="fr-FR" altLang="fr-FR" sz="1400" dirty="0"/>
              <a:t>nouvelle :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>
                <a:hlinkClick r:id="rId6"/>
              </a:rPr>
              <a:t>http://www.usinenouvelle.com/</a:t>
            </a:r>
            <a:endParaRPr lang="fr-FR" altLang="fr-FR" sz="1400" dirty="0"/>
          </a:p>
          <a:p>
            <a:pPr marL="0" indent="0">
              <a:buNone/>
            </a:pPr>
            <a:r>
              <a:rPr lang="fr-FR" altLang="fr-FR" sz="1400" dirty="0"/>
              <a:t>        </a:t>
            </a:r>
            <a:r>
              <a:rPr lang="fr-FR" altLang="fr-FR" sz="1400" dirty="0" smtClean="0"/>
              <a:t>Liaisons </a:t>
            </a:r>
            <a:r>
              <a:rPr lang="fr-FR" altLang="fr-FR" sz="1400" dirty="0"/>
              <a:t>sociales :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7"/>
              </a:rPr>
              <a:t>http</a:t>
            </a:r>
            <a:r>
              <a:rPr lang="fr-FR" altLang="fr-FR" sz="1400" dirty="0">
                <a:hlinkClick r:id="rId7"/>
              </a:rPr>
              <a:t>://www.wk-rh.fr/index.php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 - </a:t>
            </a:r>
            <a:r>
              <a:rPr lang="fr-FR" altLang="fr-FR" sz="1400" b="1" i="1" dirty="0" smtClean="0"/>
              <a:t>Marketing – Commerce - Distribution</a:t>
            </a:r>
            <a:endParaRPr lang="fr-FR" altLang="fr-FR" sz="1400" b="1" i="1" dirty="0"/>
          </a:p>
          <a:p>
            <a:pPr marL="0" indent="0">
              <a:buNone/>
            </a:pPr>
            <a:r>
              <a:rPr lang="fr-FR" altLang="fr-FR" sz="1400" b="1" dirty="0"/>
              <a:t>         </a:t>
            </a:r>
            <a:r>
              <a:rPr lang="fr-FR" altLang="fr-FR" sz="1400" dirty="0"/>
              <a:t>Marketing :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8"/>
              </a:rPr>
              <a:t>http</a:t>
            </a:r>
            <a:r>
              <a:rPr lang="fr-FR" altLang="fr-FR" sz="1400" dirty="0">
                <a:hlinkClick r:id="rId8"/>
              </a:rPr>
              <a:t>://emarketing,fr</a:t>
            </a:r>
            <a:endParaRPr lang="fr-FR" altLang="fr-FR" sz="1400" dirty="0"/>
          </a:p>
          <a:p>
            <a:r>
              <a:rPr lang="fr-FR" altLang="fr-FR" sz="1400" b="1" i="1" dirty="0"/>
              <a:t> </a:t>
            </a:r>
            <a:r>
              <a:rPr lang="fr-FR" altLang="fr-FR" sz="1400" b="1" i="1" dirty="0" smtClean="0"/>
              <a:t> </a:t>
            </a:r>
            <a:r>
              <a:rPr lang="fr-FR" altLang="fr-FR" sz="1400" dirty="0" smtClean="0"/>
              <a:t>LSA </a:t>
            </a:r>
            <a:r>
              <a:rPr lang="fr-FR" altLang="fr-FR" sz="1400" dirty="0"/>
              <a:t>:       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9"/>
              </a:rPr>
              <a:t>http</a:t>
            </a:r>
            <a:r>
              <a:rPr lang="fr-FR" altLang="fr-FR" sz="1400" dirty="0">
                <a:hlinkClick r:id="rId9"/>
              </a:rPr>
              <a:t>://www.lsa-conso.fr/</a:t>
            </a:r>
            <a:endParaRPr lang="fr-FR" altLang="fr-FR" sz="1400" dirty="0"/>
          </a:p>
          <a:p>
            <a:r>
              <a:rPr lang="fr-FR" altLang="fr-FR" sz="1400" dirty="0" smtClean="0"/>
              <a:t>  Action </a:t>
            </a:r>
            <a:r>
              <a:rPr lang="fr-FR" altLang="fr-FR" sz="1400" dirty="0"/>
              <a:t>commerciale :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10"/>
              </a:rPr>
              <a:t>http</a:t>
            </a:r>
            <a:r>
              <a:rPr lang="fr-FR" altLang="fr-FR" sz="1400" dirty="0">
                <a:hlinkClick r:id="rId10"/>
              </a:rPr>
              <a:t>://www.actionco.fr/</a:t>
            </a:r>
            <a:endParaRPr lang="fr-FR" altLang="fr-FR" sz="1400" dirty="0"/>
          </a:p>
          <a:p>
            <a:r>
              <a:rPr lang="fr-FR" altLang="fr-FR" sz="1400" dirty="0" smtClean="0"/>
              <a:t>  Linéaires </a:t>
            </a:r>
            <a:r>
              <a:rPr lang="fr-FR" altLang="fr-FR" sz="1400" dirty="0"/>
              <a:t>: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1"/>
              </a:rPr>
              <a:t>http</a:t>
            </a:r>
            <a:r>
              <a:rPr lang="fr-FR" altLang="fr-FR" sz="1400" dirty="0">
                <a:hlinkClick r:id="rId11"/>
              </a:rPr>
              <a:t>://www.lineaires.com/</a:t>
            </a:r>
            <a:endParaRPr lang="fr-FR" altLang="fr-FR" sz="1400" dirty="0"/>
          </a:p>
          <a:p>
            <a:r>
              <a:rPr lang="fr-FR" altLang="fr-FR" sz="1400" dirty="0" smtClean="0"/>
              <a:t>  Points </a:t>
            </a:r>
            <a:r>
              <a:rPr lang="fr-FR" altLang="fr-FR" sz="1400" dirty="0"/>
              <a:t>de vente :   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12"/>
              </a:rPr>
              <a:t>http</a:t>
            </a:r>
            <a:r>
              <a:rPr lang="fr-FR" altLang="fr-FR" sz="1400" dirty="0">
                <a:hlinkClick r:id="rId12"/>
              </a:rPr>
              <a:t>://www.pointsdevente.fr/</a:t>
            </a:r>
            <a:endParaRPr lang="fr-FR" altLang="fr-FR" sz="1400" dirty="0"/>
          </a:p>
          <a:p>
            <a:r>
              <a:rPr lang="fr-FR" altLang="fr-FR" sz="1400" dirty="0" smtClean="0"/>
              <a:t>  Franchise </a:t>
            </a:r>
            <a:r>
              <a:rPr lang="fr-FR" altLang="fr-FR" sz="1400" dirty="0"/>
              <a:t>magazine :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3"/>
              </a:rPr>
              <a:t>http</a:t>
            </a:r>
            <a:r>
              <a:rPr lang="fr-FR" altLang="fr-FR" sz="1400" dirty="0">
                <a:hlinkClick r:id="rId13"/>
              </a:rPr>
              <a:t>://www.franchise-magazine.com</a:t>
            </a:r>
            <a:endParaRPr lang="fr-FR" altLang="fr-FR" sz="1400" dirty="0"/>
          </a:p>
          <a:p>
            <a:r>
              <a:rPr lang="fr-FR" altLang="fr-FR" sz="1400" b="1" i="1" dirty="0"/>
              <a:t> - Consommation</a:t>
            </a:r>
          </a:p>
          <a:p>
            <a:r>
              <a:rPr lang="fr-FR" altLang="fr-FR" sz="1400" dirty="0" smtClean="0"/>
              <a:t> 60 </a:t>
            </a:r>
            <a:r>
              <a:rPr lang="fr-FR" altLang="fr-FR" sz="1400" dirty="0"/>
              <a:t>millions :   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4"/>
              </a:rPr>
              <a:t>http://www.60millions-mag.com/</a:t>
            </a:r>
            <a:endParaRPr lang="fr-FR" altLang="fr-FR" sz="1400" dirty="0"/>
          </a:p>
          <a:p>
            <a:r>
              <a:rPr lang="fr-FR" altLang="fr-FR" sz="1400" dirty="0" smtClean="0"/>
              <a:t> Que </a:t>
            </a:r>
            <a:r>
              <a:rPr lang="fr-FR" altLang="fr-FR" sz="1400" dirty="0"/>
              <a:t>choisir :                   </a:t>
            </a:r>
            <a:r>
              <a:rPr lang="fr-FR" altLang="fr-FR" sz="1400" dirty="0" smtClean="0"/>
              <a:t>         </a:t>
            </a:r>
            <a:r>
              <a:rPr lang="fr-FR" altLang="fr-FR" sz="1400" dirty="0" smtClean="0">
                <a:hlinkClick r:id="rId15"/>
              </a:rPr>
              <a:t>http</a:t>
            </a:r>
            <a:r>
              <a:rPr lang="fr-FR" altLang="fr-FR" sz="1400" dirty="0">
                <a:hlinkClick r:id="rId15"/>
              </a:rPr>
              <a:t>://www.quechoisir.org/</a:t>
            </a:r>
            <a:endParaRPr lang="fr-FR" altLang="fr-FR" sz="1400" dirty="0"/>
          </a:p>
          <a:p>
            <a:r>
              <a:rPr lang="fr-FR" altLang="fr-FR" sz="1400" dirty="0"/>
              <a:t> - </a:t>
            </a:r>
            <a:r>
              <a:rPr lang="fr-FR" altLang="fr-FR" sz="1400" b="1" i="1" dirty="0"/>
              <a:t>Presse économique</a:t>
            </a:r>
          </a:p>
          <a:p>
            <a:r>
              <a:rPr lang="fr-FR" altLang="fr-FR" sz="1400" dirty="0" smtClean="0"/>
              <a:t> L’Expansion </a:t>
            </a:r>
            <a:r>
              <a:rPr lang="fr-FR" altLang="fr-FR" sz="1400" dirty="0"/>
              <a:t>: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6"/>
              </a:rPr>
              <a:t>http://lexpansion.lexpress.fr/</a:t>
            </a:r>
            <a:endParaRPr lang="fr-FR" altLang="fr-FR" sz="1400" dirty="0"/>
          </a:p>
          <a:p>
            <a:r>
              <a:rPr lang="fr-FR" altLang="fr-FR" sz="1400" dirty="0" smtClean="0"/>
              <a:t> Enjeux </a:t>
            </a:r>
            <a:r>
              <a:rPr lang="fr-FR" altLang="fr-FR" sz="1400" dirty="0"/>
              <a:t>– Les échos :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7"/>
              </a:rPr>
              <a:t>http://www.lesechos.fr/enjeux/index.php</a:t>
            </a:r>
            <a:endParaRPr lang="fr-FR" altLang="fr-FR" sz="1400" dirty="0"/>
          </a:p>
          <a:p>
            <a:endParaRPr lang="fr-FR" altLang="fr-FR" sz="4800" dirty="0"/>
          </a:p>
          <a:p>
            <a:pPr marL="0" indent="0">
              <a:buNone/>
            </a:pPr>
            <a:endParaRPr lang="fr-FR" altLang="fr-FR" sz="1800" dirty="0"/>
          </a:p>
          <a:p>
            <a:pPr marL="0" indent="0">
              <a:buNone/>
            </a:pPr>
            <a:r>
              <a:rPr lang="fr-FR" altLang="fr-FR" sz="1800" dirty="0" smtClean="0"/>
              <a:t>  </a:t>
            </a: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534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257" y="-20528"/>
            <a:ext cx="6923087" cy="1143000"/>
          </a:xfrm>
        </p:spPr>
        <p:txBody>
          <a:bodyPr/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III - Accéder au document :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presse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kiosque et magazines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340768"/>
            <a:ext cx="6923087" cy="4785395"/>
          </a:xfrm>
        </p:spPr>
        <p:txBody>
          <a:bodyPr/>
          <a:lstStyle/>
          <a:p>
            <a:r>
              <a:rPr lang="fr-FR" sz="2400" dirty="0" smtClean="0"/>
              <a:t>Le Monde</a:t>
            </a:r>
          </a:p>
          <a:p>
            <a:r>
              <a:rPr lang="fr-FR" sz="2400" dirty="0" smtClean="0"/>
              <a:t>Le Télégramme</a:t>
            </a:r>
          </a:p>
          <a:p>
            <a:r>
              <a:rPr lang="fr-FR" sz="2400" dirty="0" smtClean="0"/>
              <a:t>Ouest – France</a:t>
            </a:r>
          </a:p>
          <a:p>
            <a:r>
              <a:rPr lang="fr-FR" sz="2400" dirty="0" smtClean="0"/>
              <a:t>Les Echos</a:t>
            </a:r>
          </a:p>
          <a:p>
            <a:r>
              <a:rPr lang="fr-FR" sz="2400" dirty="0" smtClean="0"/>
              <a:t>Le Canard enchaîné</a:t>
            </a:r>
          </a:p>
          <a:p>
            <a:r>
              <a:rPr lang="fr-FR" sz="2400" dirty="0" smtClean="0"/>
              <a:t>Marianne</a:t>
            </a:r>
          </a:p>
          <a:p>
            <a:r>
              <a:rPr lang="fr-FR" sz="2400" dirty="0" smtClean="0"/>
              <a:t>L’Express</a:t>
            </a:r>
          </a:p>
          <a:p>
            <a:r>
              <a:rPr lang="fr-FR" sz="2400" dirty="0" smtClean="0"/>
              <a:t>Courrier international</a:t>
            </a:r>
          </a:p>
          <a:p>
            <a:r>
              <a:rPr lang="fr-FR" sz="2400" dirty="0" smtClean="0"/>
              <a:t>Télérama</a:t>
            </a:r>
          </a:p>
          <a:p>
            <a:r>
              <a:rPr lang="fr-FR" sz="2400" dirty="0" err="1" smtClean="0"/>
              <a:t>ArMen</a:t>
            </a:r>
            <a:endParaRPr lang="fr-FR" sz="2400" dirty="0" smtClean="0"/>
          </a:p>
          <a:p>
            <a:r>
              <a:rPr lang="fr-FR" sz="2400" dirty="0" smtClean="0"/>
              <a:t>L’Etudiant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Stratégies de recherche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7560840" cy="4470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I – Préparer le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Définir le but du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Identifier et préciser le sujet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Choisir ses sources</a:t>
            </a:r>
          </a:p>
          <a:p>
            <a:pPr marL="0" indent="0">
              <a:buNone/>
            </a:pPr>
            <a:r>
              <a:rPr lang="fr-FR" altLang="fr-FR" dirty="0" smtClean="0"/>
              <a:t>II - Elaborer des requêtes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Mots clés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Opérateurs logiques (booléens)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Troncature</a:t>
            </a:r>
          </a:p>
          <a:p>
            <a:pPr marL="0" indent="0">
              <a:buNone/>
            </a:pPr>
            <a:r>
              <a:rPr lang="fr-FR" altLang="fr-FR" dirty="0" smtClean="0"/>
              <a:t>III - Accéder aux documents</a:t>
            </a:r>
          </a:p>
          <a:p>
            <a:pPr marL="0" indent="0">
              <a:buNone/>
            </a:pPr>
            <a:r>
              <a:rPr lang="fr-FR" altLang="fr-FR" dirty="0" smtClean="0"/>
              <a:t>IV - Ressources en ligne du SCD :Ubodoc</a:t>
            </a:r>
          </a:p>
          <a:p>
            <a:pPr marL="0" indent="0">
              <a:buNone/>
            </a:pPr>
            <a:r>
              <a:rPr lang="fr-FR" altLang="fr-FR" dirty="0" smtClean="0"/>
              <a:t>V - Recherches sur le web : évaluer </a:t>
            </a:r>
            <a:r>
              <a:rPr lang="fr-FR" altLang="fr-FR" dirty="0"/>
              <a:t>ses </a:t>
            </a:r>
            <a:r>
              <a:rPr lang="fr-FR" altLang="fr-FR" dirty="0" smtClean="0"/>
              <a:t>sources</a:t>
            </a:r>
          </a:p>
          <a:p>
            <a:r>
              <a:rPr lang="fr-FR" altLang="fr-FR" dirty="0" smtClean="0"/>
              <a:t>Quelques sites à consulter</a:t>
            </a:r>
            <a:endParaRPr lang="fr-FR" altLang="fr-FR" dirty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22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512168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IV - Les ressources en ligne de la bibliothèque </a:t>
            </a:r>
            <a:b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1">
                    <a:lumMod val="50000"/>
                  </a:schemeClr>
                </a:solidFill>
              </a:rPr>
              <a:t>: portail des ressources 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 du SCD  :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		</a:t>
            </a:r>
            <a:r>
              <a:rPr 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1-Europresse</a:t>
            </a: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68760"/>
            <a:ext cx="740202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recherche sur un (votre) sujet dans la base d’archives de presse généraliste EUROPRESSE.</a:t>
            </a:r>
          </a:p>
          <a:p>
            <a:pPr marL="0" indent="0">
              <a:buNone/>
            </a:pPr>
            <a:r>
              <a:rPr lang="fr-FR" sz="2200" dirty="0" smtClean="0"/>
              <a:t>Accès : Ubodoc/Disciplines </a:t>
            </a:r>
            <a:r>
              <a:rPr lang="fr-FR" sz="2200" dirty="0"/>
              <a:t> </a:t>
            </a:r>
            <a:r>
              <a:rPr lang="fr-FR" sz="2200" dirty="0" smtClean="0"/>
              <a:t>: chapitre  Presse en ligne , cliquer sur Europresse, rentrer ses identifiants ENT si ce n’est déjà fait</a:t>
            </a:r>
          </a:p>
          <a:p>
            <a:pPr marL="0" indent="0">
              <a:buNone/>
            </a:pPr>
            <a:r>
              <a:rPr lang="fr-FR" sz="2200" i="1" dirty="0" smtClean="0"/>
              <a:t>Quels genres d’articles y trouve </a:t>
            </a:r>
            <a:r>
              <a:rPr lang="fr-FR" sz="2200" i="1" dirty="0"/>
              <a:t>-</a:t>
            </a:r>
            <a:r>
              <a:rPr lang="fr-FR" sz="2200" i="1" dirty="0" smtClean="0"/>
              <a:t> t - on?</a:t>
            </a:r>
          </a:p>
          <a:p>
            <a:pPr marL="0" indent="0">
              <a:buNone/>
            </a:pPr>
            <a:r>
              <a:rPr lang="fr-FR" sz="2200" i="1" dirty="0" smtClean="0"/>
              <a:t>Recherche sur un support particulier, par exemple : Médiapart (presse en ligne), The Guardian, El Mundo, Die Tageszeitung (presse internationale)</a:t>
            </a:r>
          </a:p>
          <a:p>
            <a:pPr marL="0" indent="0">
              <a:buNone/>
            </a:pPr>
            <a:r>
              <a:rPr lang="fr-FR" sz="2200" i="1" dirty="0" smtClean="0"/>
              <a:t>Recherche avec un filtre de dates sur un journal spécifique en PDF : Le Monde, le Télégramme</a:t>
            </a:r>
            <a:r>
              <a:rPr lang="fr-FR" i="1" dirty="0" smtClean="0"/>
              <a:t>, </a:t>
            </a:r>
            <a:r>
              <a:rPr lang="fr-FR" sz="2000" i="1" dirty="0" smtClean="0"/>
              <a:t>les Echos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2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0"/>
    </mc:Choice>
    <mc:Fallback xmlns="">
      <p:transition spd="slow" advTm="125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 – Bases de données et revues spécialisées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Exercices: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 - rechercher des revues consacrées au commerce et au marketing sur la liste A-Z des revues disponibles au SCD ; obtenir un article en texte intégral</a:t>
            </a:r>
          </a:p>
          <a:p>
            <a:pPr marL="0" indent="0">
              <a:buNone/>
            </a:pPr>
            <a:r>
              <a:rPr lang="fr-FR" i="1" dirty="0" smtClean="0"/>
              <a:t>	 -  recherches dans le </a:t>
            </a:r>
            <a:r>
              <a:rPr lang="fr-FR" i="1" dirty="0" err="1" smtClean="0"/>
              <a:t>Kompass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	</a:t>
            </a:r>
            <a:r>
              <a:rPr lang="fr-FR" i="1" dirty="0"/>
              <a:t> </a:t>
            </a:r>
            <a:r>
              <a:rPr lang="fr-FR" i="1" dirty="0" smtClean="0"/>
              <a:t>- recherches dans la base spécialisée « Vente et gestion », qui propose </a:t>
            </a:r>
            <a:r>
              <a:rPr lang="fr-FR" i="1" dirty="0"/>
              <a:t>s</a:t>
            </a:r>
            <a:r>
              <a:rPr lang="fr-FR" i="1" dirty="0" smtClean="0"/>
              <a:t>es articles uniquement en français en utilisant opérateurs et troncature</a:t>
            </a:r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- utiliser </a:t>
            </a:r>
            <a:r>
              <a:rPr lang="fr-FR" i="1" dirty="0"/>
              <a:t>l</a:t>
            </a:r>
            <a:r>
              <a:rPr lang="fr-FR" i="1" dirty="0" smtClean="0"/>
              <a:t>es filtres et extensions de l’interface </a:t>
            </a:r>
            <a:r>
              <a:rPr lang="fr-FR" i="1" dirty="0"/>
              <a:t> </a:t>
            </a:r>
            <a:r>
              <a:rPr lang="fr-FR" i="1" dirty="0" smtClean="0"/>
              <a:t>EBSCO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59432"/>
            <a:ext cx="13416136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72616" y="-99392"/>
            <a:ext cx="11161240" cy="72008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b="0" dirty="0" smtClean="0">
                <a:solidFill>
                  <a:schemeClr val="accent1">
                    <a:lumMod val="50000"/>
                  </a:schemeClr>
                </a:solidFill>
              </a:rPr>
              <a:t>IV-Les ressources en ligne de la bibliothèque  								L’interface EBSCO </a:t>
            </a:r>
            <a:endParaRPr lang="fr-FR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>
          <a:xfrm>
            <a:off x="13929" y="980728"/>
            <a:ext cx="1584176" cy="546273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Recherche sur plusieurs bases : accéder à l’interface par une des bases (ex. : Vente et gestion), cliquer sur « choisir les bases de données » et cocher les bases souhaitées.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– </a:t>
            </a: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E-books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8318376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</a:t>
            </a:r>
            <a:r>
              <a:rPr lang="fr-FR" i="1" dirty="0" smtClean="0"/>
              <a:t>Exercices :</a:t>
            </a:r>
            <a:endParaRPr lang="fr-FR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</a:t>
            </a:r>
            <a:r>
              <a:rPr lang="fr-FR" i="1" dirty="0" smtClean="0"/>
              <a:t>- rechercher </a:t>
            </a:r>
            <a:r>
              <a:rPr lang="fr-FR" i="1" dirty="0" smtClean="0"/>
              <a:t> sur Cyberlibris le manuel de Droit :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0" indent="0">
              <a:buNone/>
            </a:pPr>
            <a:r>
              <a:rPr lang="fr-FR" sz="2400" dirty="0" smtClean="0"/>
              <a:t>   BOCQUILLON jean-François</a:t>
            </a:r>
            <a:r>
              <a:rPr lang="fr-FR" sz="2400" i="1" dirty="0" smtClean="0"/>
              <a:t>.DCG1-Introduction au Droit 2016/2017. Paris : Dunod, 2016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</a:t>
            </a:r>
            <a:r>
              <a:rPr lang="fr-FR" i="1" dirty="0" smtClean="0"/>
              <a:t>- </a:t>
            </a:r>
            <a:r>
              <a:rPr lang="fr-FR" i="1" dirty="0" smtClean="0"/>
              <a:t>rechercher sur Cyberlibris des ouvrages de marketing parus en 2016.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- rechercher sur le catalogue et/ou dans Cairn l’ouvrage suivant :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L’Etat des entreprises 2016 de la collection Repères chez les éditions La Découverte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</a:t>
            </a: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0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 – Autres services sur UBODOC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700213"/>
            <a:ext cx="7380287" cy="4425950"/>
          </a:xfrm>
        </p:spPr>
        <p:txBody>
          <a:bodyPr/>
          <a:lstStyle/>
          <a:p>
            <a:r>
              <a:rPr lang="fr-FR" dirty="0" smtClean="0"/>
              <a:t>1- Commander un document sur un autre site : </a:t>
            </a:r>
          </a:p>
          <a:p>
            <a:r>
              <a:rPr lang="fr-FR" dirty="0" smtClean="0"/>
              <a:t>Onglets : Services/ Faire venir un document : remplir le formulaire</a:t>
            </a:r>
          </a:p>
          <a:p>
            <a:r>
              <a:rPr lang="fr-FR" dirty="0" smtClean="0"/>
              <a:t>Ne pas oublier de s’inscrire à la BU au préalable</a:t>
            </a:r>
          </a:p>
          <a:p>
            <a:endParaRPr lang="fr-FR" dirty="0"/>
          </a:p>
          <a:p>
            <a:r>
              <a:rPr lang="fr-FR" dirty="0" smtClean="0"/>
              <a:t>2 –Télécharger des supports de formation : Onglets : Services/ Se former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smtClean="0">
                <a:solidFill>
                  <a:schemeClr val="accent1">
                    <a:lumMod val="50000"/>
                  </a:schemeClr>
                </a:solidFill>
              </a:rPr>
              <a:t>	VI-Recherches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sur le web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>	</a:t>
            </a:r>
            <a:r>
              <a:rPr lang="fr-FR" altLang="fr-FR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évaluer ses sources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9" y="1700213"/>
            <a:ext cx="7283152" cy="442595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	Evaluer la qualité :</a:t>
            </a:r>
          </a:p>
          <a:p>
            <a:pPr lvl="4"/>
            <a:r>
              <a:rPr lang="fr-FR" altLang="fr-FR" dirty="0" smtClean="0"/>
              <a:t>Fiabilité des sources</a:t>
            </a:r>
          </a:p>
          <a:p>
            <a:pPr lvl="4"/>
            <a:r>
              <a:rPr lang="fr-FR" altLang="fr-FR" dirty="0" smtClean="0"/>
              <a:t>Réputation de l’auteur</a:t>
            </a:r>
          </a:p>
          <a:p>
            <a:pPr lvl="4"/>
            <a:r>
              <a:rPr lang="fr-FR" altLang="fr-FR" dirty="0" smtClean="0"/>
              <a:t>Objectivité de l’information</a:t>
            </a:r>
          </a:p>
          <a:p>
            <a:pPr lvl="4"/>
            <a:r>
              <a:rPr lang="fr-FR" altLang="fr-FR" dirty="0" smtClean="0"/>
              <a:t>Exactitude</a:t>
            </a:r>
          </a:p>
          <a:p>
            <a:pPr lvl="4"/>
            <a:r>
              <a:rPr lang="fr-FR" altLang="fr-FR" dirty="0" smtClean="0"/>
              <a:t>Actualité </a:t>
            </a:r>
          </a:p>
          <a:p>
            <a:r>
              <a:rPr lang="fr-FR" altLang="fr-FR" dirty="0" smtClean="0"/>
              <a:t>	Evaluer la pertinence :</a:t>
            </a:r>
          </a:p>
          <a:p>
            <a:pPr lvl="4"/>
            <a:r>
              <a:rPr lang="fr-FR" altLang="fr-FR" dirty="0" smtClean="0"/>
              <a:t>Le résultat répond-il a ma recherche?</a:t>
            </a:r>
          </a:p>
          <a:p>
            <a:pPr lvl="4"/>
            <a:endParaRPr lang="fr-FR" altLang="fr-FR" dirty="0" smtClean="0"/>
          </a:p>
          <a:p>
            <a:pPr marL="1143000" lvl="4" indent="0">
              <a:buNone/>
            </a:pPr>
            <a:r>
              <a:rPr lang="fr-FR" altLang="fr-FR" sz="2400" dirty="0" smtClean="0"/>
              <a:t>Pour approfondir, un site tutoriel consacré à l’évaluation de l’information : INFOSPHERE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http://www.bibliotheques.uqam.ca/InfoSphere/sciences_humaines/module7/evaluer1.html</a:t>
            </a:r>
            <a:endParaRPr lang="fr-FR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924838940"/>
      </p:ext>
    </p:extLst>
  </p:cSld>
  <p:clrMapOvr>
    <a:masterClrMapping/>
  </p:clrMapOvr>
  <p:transition spd="slow" advTm="262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360496" cy="864096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Liste non exhaustive de sites web et de blogs à consulter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908720"/>
            <a:ext cx="3960440" cy="5949280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	</a:t>
            </a:r>
          </a:p>
          <a:p>
            <a:pPr marL="0" indent="0">
              <a:buNone/>
            </a:pPr>
            <a:r>
              <a:rPr lang="fr-FR" altLang="fr-FR" sz="3800" dirty="0"/>
              <a:t>	</a:t>
            </a:r>
            <a:r>
              <a:rPr lang="fr-FR" altLang="fr-FR" sz="3800" dirty="0" smtClean="0"/>
              <a:t>           </a:t>
            </a:r>
            <a:r>
              <a:rPr lang="fr-FR" altLang="fr-FR" sz="4800" b="1" dirty="0" smtClean="0"/>
              <a:t>Les sites institutionnels</a:t>
            </a:r>
          </a:p>
          <a:p>
            <a:pPr marL="0" indent="0">
              <a:buNone/>
            </a:pPr>
            <a:r>
              <a:rPr lang="fr-FR" altLang="fr-FR" sz="4800" dirty="0" smtClean="0"/>
              <a:t>    </a:t>
            </a:r>
          </a:p>
          <a:p>
            <a:pPr lvl="1"/>
            <a:r>
              <a:rPr lang="fr-FR" altLang="fr-FR" sz="4400" dirty="0" smtClean="0"/>
              <a:t>          Ministère de l’Economie</a:t>
            </a:r>
            <a:r>
              <a:rPr lang="fr-FR" altLang="fr-FR" sz="4400" dirty="0"/>
              <a:t> </a:t>
            </a:r>
            <a:r>
              <a:rPr lang="fr-FR" altLang="fr-FR" sz="4400" dirty="0" smtClean="0"/>
              <a:t>:               			     		   	    </a:t>
            </a:r>
            <a:r>
              <a:rPr lang="fr-FR" altLang="fr-FR" sz="4400" dirty="0" smtClean="0">
                <a:hlinkClick r:id="rId2"/>
              </a:rPr>
              <a:t>http://www.economie.gouv.fr</a:t>
            </a:r>
            <a:endParaRPr lang="fr-FR" altLang="fr-FR" sz="4400" dirty="0"/>
          </a:p>
          <a:p>
            <a:pPr lvl="1"/>
            <a:endParaRPr lang="fr-FR" altLang="fr-FR" sz="4400" dirty="0" smtClean="0"/>
          </a:p>
          <a:p>
            <a:pPr lvl="1"/>
            <a:r>
              <a:rPr lang="fr-FR" altLang="fr-FR" sz="4800" dirty="0" smtClean="0"/>
              <a:t>         INSEE :                     		 	   </a:t>
            </a:r>
            <a:r>
              <a:rPr lang="fr-FR" altLang="fr-FR" sz="4800" dirty="0" smtClean="0">
                <a:hlinkClick r:id="rId3"/>
              </a:rPr>
              <a:t>http://www.insee.fr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</a:t>
            </a:r>
          </a:p>
          <a:p>
            <a:pPr marL="355600" indent="893763">
              <a:buNone/>
            </a:pPr>
            <a:r>
              <a:rPr lang="fr-FR" altLang="fr-FR" sz="4800" dirty="0" smtClean="0"/>
              <a:t>    EUROSTAT                  </a:t>
            </a:r>
            <a:r>
              <a:rPr lang="fr-FR" altLang="fr-FR" sz="4800" dirty="0" smtClean="0">
                <a:hlinkClick r:id="rId4" tooltip="Statistiques de la commission européenne"/>
              </a:rPr>
              <a:t>http://epp.eurostat.ec.europa.eu</a:t>
            </a:r>
            <a:r>
              <a:rPr lang="fr-FR" altLang="fr-FR" sz="4800" dirty="0" smtClean="0"/>
              <a:t>   </a:t>
            </a:r>
          </a:p>
          <a:p>
            <a:pPr marL="0" indent="0">
              <a:buNone/>
            </a:pPr>
            <a:endParaRPr lang="fr-FR" sz="4800" dirty="0">
              <a:hlinkClick r:id="rId5"/>
            </a:endParaRPr>
          </a:p>
          <a:p>
            <a:pPr marL="0" indent="0">
              <a:buNone/>
            </a:pPr>
            <a:endParaRPr lang="fr-FR" sz="400" dirty="0" smtClean="0">
              <a:hlinkClick r:id="rId5"/>
            </a:endParaRPr>
          </a:p>
          <a:p>
            <a:pPr marL="0" indent="0">
              <a:buNone/>
            </a:pPr>
            <a:r>
              <a:rPr lang="fr-FR" altLang="fr-FR" sz="4800" b="1" dirty="0" smtClean="0"/>
              <a:t>	</a:t>
            </a:r>
            <a:r>
              <a:rPr lang="fr-FR" altLang="fr-FR" sz="4800" dirty="0" smtClean="0"/>
              <a:t>Chambre de commerces</a:t>
            </a:r>
          </a:p>
          <a:p>
            <a:pPr marL="0" indent="355600">
              <a:buNone/>
            </a:pPr>
            <a:r>
              <a:rPr lang="fr-FR" altLang="fr-FR" sz="4800" dirty="0" smtClean="0">
                <a:hlinkClick r:id="rId6"/>
              </a:rPr>
              <a:t>http://www.cci.fr</a:t>
            </a:r>
            <a:endParaRPr lang="fr-FR" altLang="fr-FR" sz="4800" dirty="0" smtClean="0"/>
          </a:p>
          <a:p>
            <a:pPr marL="0" indent="355600">
              <a:buNone/>
            </a:pPr>
            <a:r>
              <a:rPr lang="fr-FR" altLang="fr-FR" sz="4800" dirty="0" smtClean="0">
                <a:hlinkClick r:id="rId7"/>
              </a:rPr>
              <a:t>http://www.quimper.cci.fr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5600" dirty="0" smtClean="0"/>
          </a:p>
          <a:p>
            <a:pPr marL="0" indent="0">
              <a:buNone/>
            </a:pPr>
            <a:r>
              <a:rPr lang="fr-FR" altLang="fr-FR" sz="4800" b="1" dirty="0" smtClean="0"/>
              <a:t>         Pour l’environnement pédagogique </a:t>
            </a: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altLang="fr-FR" sz="4800" dirty="0" smtClean="0"/>
          </a:p>
          <a:p>
            <a:pPr marL="0" indent="0"/>
            <a:r>
              <a:rPr lang="fr-FR" altLang="fr-FR" sz="4800" dirty="0" smtClean="0"/>
              <a:t>      IUT en ligne (cours et exercices)</a:t>
            </a:r>
          </a:p>
          <a:p>
            <a:r>
              <a:rPr lang="fr-FR" altLang="fr-FR" sz="4800" dirty="0">
                <a:hlinkClick r:id="rId8"/>
              </a:rPr>
              <a:t>http://www.iutenligne.net</a:t>
            </a:r>
            <a:r>
              <a:rPr lang="fr-FR" altLang="fr-FR" sz="4800" dirty="0" smtClean="0">
                <a:hlinkClick r:id="rId8"/>
              </a:rPr>
              <a:t>/</a:t>
            </a:r>
            <a:endParaRPr lang="fr-FR" altLang="fr-FR" sz="4800" dirty="0" smtClean="0"/>
          </a:p>
          <a:p>
            <a:pPr lvl="1"/>
            <a:endParaRPr lang="fr-FR" altLang="fr-FR" sz="4400" dirty="0" smtClean="0"/>
          </a:p>
          <a:p>
            <a:r>
              <a:rPr lang="fr-FR" altLang="fr-FR" sz="4800" b="1" dirty="0" smtClean="0"/>
              <a:t> </a:t>
            </a:r>
            <a:r>
              <a:rPr lang="fr-FR" altLang="fr-FR" sz="4800" dirty="0"/>
              <a:t>Le catalogue  : exemples de sélections </a:t>
            </a:r>
            <a:r>
              <a:rPr lang="fr-FR" altLang="fr-FR" sz="4800" dirty="0" smtClean="0"/>
              <a:t>thématiques</a:t>
            </a:r>
          </a:p>
          <a:p>
            <a:pPr marL="0" indent="0">
              <a:buNone/>
            </a:pPr>
            <a:r>
              <a:rPr lang="fr-FR" sz="4800" dirty="0" smtClean="0"/>
              <a:t>       </a:t>
            </a:r>
            <a:r>
              <a:rPr lang="fr-FR" sz="4800" dirty="0">
                <a:hlinkClick r:id="rId9"/>
              </a:rPr>
              <a:t>http://buiut.wordpress.com/tag/economie</a:t>
            </a:r>
            <a:r>
              <a:rPr lang="fr-FR" sz="4800" dirty="0" smtClean="0">
                <a:hlinkClick r:id="rId9"/>
              </a:rPr>
              <a:t>/</a:t>
            </a:r>
            <a:endParaRPr lang="fr-FR" sz="4800" dirty="0" smtClean="0"/>
          </a:p>
          <a:p>
            <a:pPr marL="0" indent="0">
              <a:buNone/>
            </a:pPr>
            <a:endParaRPr lang="fr-FR" altLang="fr-FR" sz="4800" i="1" dirty="0" smtClean="0"/>
          </a:p>
          <a:p>
            <a:pPr marL="893763" indent="0">
              <a:buNone/>
            </a:pPr>
            <a:r>
              <a:rPr lang="fr-FR" altLang="fr-FR" sz="4800" b="1" dirty="0" smtClean="0"/>
              <a:t>Blogs </a:t>
            </a:r>
            <a:endParaRPr lang="fr-FR" altLang="fr-FR" sz="4800" b="1" dirty="0"/>
          </a:p>
          <a:p>
            <a:pPr marL="263525" indent="0" defTabSz="630238">
              <a:buNone/>
            </a:pPr>
            <a:r>
              <a:rPr lang="fr-FR" altLang="fr-FR" sz="4800" dirty="0" smtClean="0">
                <a:solidFill>
                  <a:prstClr val="black"/>
                </a:solidFill>
                <a:hlinkClick r:id="rId10"/>
              </a:rPr>
              <a:t> http</a:t>
            </a:r>
            <a:r>
              <a:rPr lang="fr-FR" altLang="fr-FR" sz="4800" dirty="0">
                <a:solidFill>
                  <a:prstClr val="black"/>
                </a:solidFill>
                <a:hlinkClick r:id="rId10"/>
              </a:rPr>
              <a:t>://</a:t>
            </a:r>
            <a:r>
              <a:rPr lang="fr-FR" altLang="fr-FR" sz="4800" dirty="0" smtClean="0">
                <a:solidFill>
                  <a:prstClr val="black"/>
                </a:solidFill>
                <a:hlinkClick r:id="rId10"/>
              </a:rPr>
              <a:t>labs.ebuzzing.fr/top-blogs/economie</a:t>
            </a: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altLang="fr-FR" sz="4800" i="1" dirty="0" smtClean="0"/>
              <a:t> </a:t>
            </a:r>
            <a:r>
              <a:rPr lang="fr-FR" altLang="fr-FR" sz="4800" i="1" dirty="0"/>
              <a:t>Pour archiver ses recherches sur le web, on peut utiliser un pearltree : </a:t>
            </a:r>
          </a:p>
          <a:p>
            <a:pPr marL="0" lvl="1" indent="0">
              <a:spcBef>
                <a:spcPct val="20000"/>
              </a:spcBef>
              <a:buSzPct val="50000"/>
              <a:buNone/>
            </a:pPr>
            <a:r>
              <a:rPr lang="fr-FR" sz="4400" dirty="0">
                <a:hlinkClick r:id="rId11"/>
              </a:rPr>
              <a:t>http://www.pearltrees.com/buiut/economie-generale</a:t>
            </a:r>
            <a:endParaRPr lang="fr-FR" sz="4400" dirty="0"/>
          </a:p>
          <a:p>
            <a:pPr marL="0" indent="0">
              <a:buNone/>
            </a:pPr>
            <a:endParaRPr lang="fr-FR" altLang="fr-FR" sz="4800" dirty="0"/>
          </a:p>
          <a:p>
            <a:pPr lvl="1"/>
            <a:endParaRPr lang="fr-FR" altLang="fr-FR" sz="4800" b="1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63888" y="1052736"/>
            <a:ext cx="5688632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	</a:t>
            </a:r>
            <a:r>
              <a:rPr lang="fr-FR" altLang="fr-FR" sz="4800" b="1" dirty="0" smtClean="0"/>
              <a:t>Les sites des revues spécialisées imprimées de la BU</a:t>
            </a:r>
          </a:p>
          <a:p>
            <a:pPr marL="0" indent="0">
              <a:buNone/>
            </a:pPr>
            <a:endParaRPr lang="fr-FR" altLang="fr-FR" sz="4800" b="1" dirty="0" smtClean="0"/>
          </a:p>
          <a:p>
            <a:pPr marL="0" indent="361950">
              <a:buNone/>
            </a:pPr>
            <a:r>
              <a:rPr lang="fr-FR" altLang="fr-FR" sz="4800" b="1" dirty="0" smtClean="0"/>
              <a:t>- </a:t>
            </a:r>
            <a:r>
              <a:rPr lang="fr-FR" altLang="fr-FR" sz="4800" b="1" i="1" dirty="0" smtClean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4800" b="1" dirty="0" smtClean="0"/>
              <a:t> </a:t>
            </a:r>
            <a:r>
              <a:rPr lang="fr-FR" altLang="fr-FR" sz="4400" dirty="0" smtClean="0"/>
              <a:t>Alternatives </a:t>
            </a:r>
            <a:r>
              <a:rPr lang="fr-FR" altLang="fr-FR" sz="4400" dirty="0"/>
              <a:t>économiques : </a:t>
            </a:r>
            <a:r>
              <a:rPr lang="fr-FR" altLang="fr-FR" sz="4400" dirty="0">
                <a:hlinkClick r:id="rId12"/>
              </a:rPr>
              <a:t>http://www.alternatives-economiques.fr</a:t>
            </a:r>
            <a:r>
              <a:rPr lang="fr-FR" altLang="fr-FR" sz="4400" dirty="0" smtClean="0">
                <a:hlinkClick r:id="rId12"/>
              </a:rPr>
              <a:t>/</a:t>
            </a:r>
            <a:endParaRPr lang="fr-FR" altLang="fr-FR" sz="4400" dirty="0" smtClean="0"/>
          </a:p>
          <a:p>
            <a:pPr marL="180975" lvl="1" indent="180975">
              <a:buNone/>
            </a:pPr>
            <a:r>
              <a:rPr lang="fr-FR" altLang="fr-FR" sz="4400" dirty="0"/>
              <a:t> </a:t>
            </a:r>
            <a:r>
              <a:rPr lang="fr-FR" altLang="fr-FR" sz="4400" dirty="0" smtClean="0"/>
              <a:t>Problèmes économiques :   </a:t>
            </a:r>
            <a:r>
              <a:rPr lang="fr-FR" altLang="fr-FR" sz="4400" dirty="0" smtClean="0">
                <a:hlinkClick r:id="rId13"/>
              </a:rPr>
              <a:t>Problèmes économiques (Documentation française)</a:t>
            </a:r>
            <a:endParaRPr lang="fr-FR" altLang="fr-FR" sz="44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- Management – GRH</a:t>
            </a:r>
          </a:p>
          <a:p>
            <a:pPr marL="0" indent="361950">
              <a:buNone/>
            </a:pPr>
            <a:r>
              <a:rPr lang="fr-FR" altLang="fr-FR" sz="4800" dirty="0" smtClean="0"/>
              <a:t>Management </a:t>
            </a:r>
            <a:r>
              <a:rPr lang="fr-FR" altLang="fr-FR" sz="4800" dirty="0"/>
              <a:t>&amp; Capital  : </a:t>
            </a:r>
            <a:r>
              <a:rPr lang="fr-FR" altLang="fr-FR" sz="4800" dirty="0">
                <a:hlinkClick r:id="rId14"/>
              </a:rPr>
              <a:t>http://</a:t>
            </a:r>
            <a:r>
              <a:rPr lang="fr-FR" altLang="fr-FR" sz="4800" dirty="0" smtClean="0">
                <a:hlinkClick r:id="rId14"/>
              </a:rPr>
              <a:t>www.capital.fr/le-magazine/management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/>
              <a:t>Personnel </a:t>
            </a:r>
            <a:r>
              <a:rPr lang="fr-FR" altLang="fr-FR" sz="4800" dirty="0" smtClean="0"/>
              <a:t>:                      </a:t>
            </a:r>
            <a:r>
              <a:rPr lang="fr-FR" altLang="fr-FR" sz="4800" dirty="0">
                <a:hlinkClick r:id="rId15"/>
              </a:rPr>
              <a:t>http://</a:t>
            </a:r>
            <a:r>
              <a:rPr lang="fr-FR" altLang="fr-FR" sz="4800" dirty="0" smtClean="0">
                <a:hlinkClick r:id="rId15"/>
              </a:rPr>
              <a:t>www.andrh.fr/services/la-revue-personnel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 smtClean="0"/>
              <a:t>Usine nouvelle </a:t>
            </a:r>
            <a:r>
              <a:rPr lang="fr-FR" altLang="fr-FR" sz="4800" dirty="0"/>
              <a:t>: </a:t>
            </a:r>
            <a:r>
              <a:rPr lang="fr-FR" altLang="fr-FR" sz="4800" dirty="0" smtClean="0"/>
              <a:t>              </a:t>
            </a:r>
            <a:r>
              <a:rPr lang="fr-FR" altLang="fr-FR" sz="4800" dirty="0" smtClean="0">
                <a:hlinkClick r:id="rId16"/>
              </a:rPr>
              <a:t>http</a:t>
            </a:r>
            <a:r>
              <a:rPr lang="fr-FR" altLang="fr-FR" sz="4800" dirty="0">
                <a:hlinkClick r:id="rId16"/>
              </a:rPr>
              <a:t>://www.usinenouvelle.com</a:t>
            </a:r>
            <a:r>
              <a:rPr lang="fr-FR" altLang="fr-FR" sz="4800" dirty="0" smtClean="0">
                <a:hlinkClick r:id="rId16"/>
              </a:rPr>
              <a:t>/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     Liaisons sociales :           </a:t>
            </a:r>
            <a:r>
              <a:rPr lang="fr-FR" altLang="fr-FR" sz="4800" dirty="0" smtClean="0">
                <a:hlinkClick r:id="rId17"/>
              </a:rPr>
              <a:t>http</a:t>
            </a:r>
            <a:r>
              <a:rPr lang="fr-FR" altLang="fr-FR" sz="4800" dirty="0">
                <a:hlinkClick r:id="rId17"/>
              </a:rPr>
              <a:t>://</a:t>
            </a:r>
            <a:r>
              <a:rPr lang="fr-FR" altLang="fr-FR" sz="4800" dirty="0" smtClean="0">
                <a:hlinkClick r:id="rId17"/>
              </a:rPr>
              <a:t>www.wk-rh.fr/index.php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 - Marketing</a:t>
            </a:r>
          </a:p>
          <a:p>
            <a:pPr marL="0" indent="0">
              <a:buNone/>
            </a:pPr>
            <a:r>
              <a:rPr lang="fr-FR" altLang="fr-FR" sz="4800" b="1" dirty="0" smtClean="0"/>
              <a:t>         </a:t>
            </a:r>
            <a:r>
              <a:rPr lang="fr-FR" altLang="fr-FR" sz="4800" dirty="0" smtClean="0"/>
              <a:t>Marketing :                      </a:t>
            </a:r>
            <a:r>
              <a:rPr lang="fr-FR" altLang="fr-FR" sz="4800" dirty="0" smtClean="0">
                <a:hlinkClick r:id="rId18"/>
              </a:rPr>
              <a:t>http://emarketing,fr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Commerce</a:t>
            </a:r>
            <a:endParaRPr lang="fr-FR" altLang="fr-FR" sz="4800" b="1" i="1" dirty="0"/>
          </a:p>
          <a:p>
            <a:r>
              <a:rPr lang="fr-FR" altLang="fr-FR" sz="4800" dirty="0" smtClean="0"/>
              <a:t>LSA :                                </a:t>
            </a:r>
            <a:r>
              <a:rPr lang="fr-FR" altLang="fr-FR" sz="4800" dirty="0" smtClean="0">
                <a:hlinkClick r:id="rId19"/>
              </a:rPr>
              <a:t>http</a:t>
            </a:r>
            <a:r>
              <a:rPr lang="fr-FR" altLang="fr-FR" sz="4800" dirty="0">
                <a:hlinkClick r:id="rId19"/>
              </a:rPr>
              <a:t>://www.lsa-conso.fr</a:t>
            </a:r>
            <a:r>
              <a:rPr lang="fr-FR" altLang="fr-FR" sz="4800" dirty="0" smtClean="0">
                <a:hlinkClick r:id="rId19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Action commerciale :        </a:t>
            </a:r>
            <a:r>
              <a:rPr lang="fr-FR" altLang="fr-FR" sz="4800" dirty="0" smtClean="0">
                <a:hlinkClick r:id="rId20"/>
              </a:rPr>
              <a:t>http</a:t>
            </a:r>
            <a:r>
              <a:rPr lang="fr-FR" altLang="fr-FR" sz="4800" dirty="0">
                <a:hlinkClick r:id="rId20"/>
              </a:rPr>
              <a:t>://www.actionco.fr</a:t>
            </a:r>
            <a:r>
              <a:rPr lang="fr-FR" altLang="fr-FR" sz="4800" dirty="0" smtClean="0">
                <a:hlinkClick r:id="rId20"/>
              </a:rPr>
              <a:t>/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Distribution</a:t>
            </a:r>
          </a:p>
          <a:p>
            <a:r>
              <a:rPr lang="fr-FR" altLang="fr-FR" sz="4800" dirty="0" smtClean="0"/>
              <a:t>Linéaires :                        </a:t>
            </a:r>
            <a:r>
              <a:rPr lang="fr-FR" altLang="fr-FR" sz="4800" dirty="0">
                <a:hlinkClick r:id="rId21"/>
              </a:rPr>
              <a:t>http://www.lineaires.com</a:t>
            </a:r>
            <a:r>
              <a:rPr lang="fr-FR" altLang="fr-FR" sz="4800" dirty="0" smtClean="0">
                <a:hlinkClick r:id="rId21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Points de vente :              </a:t>
            </a:r>
            <a:r>
              <a:rPr lang="fr-FR" altLang="fr-FR" sz="4800" dirty="0" smtClean="0">
                <a:hlinkClick r:id="rId22"/>
              </a:rPr>
              <a:t>http</a:t>
            </a:r>
            <a:r>
              <a:rPr lang="fr-FR" altLang="fr-FR" sz="4800" dirty="0">
                <a:hlinkClick r:id="rId22"/>
              </a:rPr>
              <a:t>://www.pointsdevente.fr</a:t>
            </a:r>
            <a:r>
              <a:rPr lang="fr-FR" altLang="fr-FR" sz="4800" dirty="0" smtClean="0">
                <a:hlinkClick r:id="rId22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Franchise magazine :       </a:t>
            </a:r>
            <a:r>
              <a:rPr lang="fr-FR" altLang="fr-FR" sz="4800" dirty="0" smtClean="0">
                <a:hlinkClick r:id="rId23"/>
              </a:rPr>
              <a:t>http</a:t>
            </a:r>
            <a:r>
              <a:rPr lang="fr-FR" altLang="fr-FR" sz="4800" dirty="0">
                <a:hlinkClick r:id="rId23"/>
              </a:rPr>
              <a:t>://</a:t>
            </a:r>
            <a:r>
              <a:rPr lang="fr-FR" altLang="fr-FR" sz="4800" dirty="0" smtClean="0">
                <a:hlinkClick r:id="rId23"/>
              </a:rPr>
              <a:t>www.franchise-magazine.com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Consommation</a:t>
            </a:r>
          </a:p>
          <a:p>
            <a:r>
              <a:rPr lang="fr-FR" altLang="fr-FR" sz="4800" dirty="0" smtClean="0"/>
              <a:t>60 millions :                      </a:t>
            </a:r>
            <a:r>
              <a:rPr lang="fr-FR" altLang="fr-FR" sz="4800" dirty="0" smtClean="0">
                <a:hlinkClick r:id="rId24"/>
              </a:rPr>
              <a:t>http</a:t>
            </a:r>
            <a:r>
              <a:rPr lang="fr-FR" altLang="fr-FR" sz="4800" dirty="0">
                <a:hlinkClick r:id="rId24"/>
              </a:rPr>
              <a:t>://www.60millions-mag.com</a:t>
            </a:r>
            <a:r>
              <a:rPr lang="fr-FR" altLang="fr-FR" sz="4800" dirty="0" smtClean="0">
                <a:hlinkClick r:id="rId24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Que choisir :                     </a:t>
            </a:r>
            <a:r>
              <a:rPr lang="fr-FR" altLang="fr-FR" sz="4800" dirty="0" smtClean="0">
                <a:hlinkClick r:id="rId25"/>
              </a:rPr>
              <a:t>http</a:t>
            </a:r>
            <a:r>
              <a:rPr lang="fr-FR" altLang="fr-FR" sz="4800" dirty="0">
                <a:hlinkClick r:id="rId25"/>
              </a:rPr>
              <a:t>://www.quechoisir.org</a:t>
            </a:r>
            <a:r>
              <a:rPr lang="fr-FR" altLang="fr-FR" sz="4800" dirty="0" smtClean="0">
                <a:hlinkClick r:id="rId25"/>
              </a:rPr>
              <a:t>/</a:t>
            </a:r>
            <a:endParaRPr lang="fr-FR" altLang="fr-FR" sz="4800" dirty="0" smtClean="0"/>
          </a:p>
          <a:p>
            <a:r>
              <a:rPr lang="fr-FR" altLang="fr-FR" sz="5600" dirty="0" smtClean="0"/>
              <a:t> - </a:t>
            </a:r>
            <a:r>
              <a:rPr lang="fr-FR" altLang="fr-FR" sz="4800" b="1" i="1" dirty="0" smtClean="0"/>
              <a:t>Presse économique</a:t>
            </a:r>
          </a:p>
          <a:p>
            <a:r>
              <a:rPr lang="fr-FR" altLang="fr-FR" sz="4800" dirty="0"/>
              <a:t>L’Expansion : </a:t>
            </a:r>
            <a:r>
              <a:rPr lang="fr-FR" altLang="fr-FR" sz="4800" dirty="0" smtClean="0"/>
              <a:t>                  </a:t>
            </a:r>
            <a:r>
              <a:rPr lang="fr-FR" altLang="fr-FR" sz="4800" dirty="0" smtClean="0">
                <a:hlinkClick r:id="rId26"/>
              </a:rPr>
              <a:t>http</a:t>
            </a:r>
            <a:r>
              <a:rPr lang="fr-FR" altLang="fr-FR" sz="4800" dirty="0">
                <a:hlinkClick r:id="rId26"/>
              </a:rPr>
              <a:t>://lexpansion.lexpress.fr</a:t>
            </a:r>
            <a:r>
              <a:rPr lang="fr-FR" altLang="fr-FR" sz="4800" dirty="0" smtClean="0">
                <a:hlinkClick r:id="rId26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Enjeux – Les </a:t>
            </a:r>
            <a:r>
              <a:rPr lang="fr-FR" altLang="fr-FR" sz="4800" dirty="0"/>
              <a:t>échos </a:t>
            </a:r>
            <a:r>
              <a:rPr lang="fr-FR" altLang="fr-FR" sz="4800" dirty="0" smtClean="0"/>
              <a:t>:       </a:t>
            </a:r>
            <a:r>
              <a:rPr lang="fr-FR" altLang="fr-FR" sz="4800" dirty="0" smtClean="0">
                <a:hlinkClick r:id="rId27"/>
              </a:rPr>
              <a:t>http</a:t>
            </a:r>
            <a:r>
              <a:rPr lang="fr-FR" altLang="fr-FR" sz="4800" dirty="0">
                <a:hlinkClick r:id="rId27"/>
              </a:rPr>
              <a:t>://</a:t>
            </a:r>
            <a:r>
              <a:rPr lang="fr-FR" altLang="fr-FR" sz="4800" dirty="0" smtClean="0">
                <a:hlinkClick r:id="rId27"/>
              </a:rPr>
              <a:t>www.lesechos.fr/enjeux/index.php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       </a:t>
            </a:r>
            <a:endParaRPr lang="fr-FR" altLang="fr-FR" sz="4800" dirty="0"/>
          </a:p>
          <a:p>
            <a:endParaRPr lang="fr-FR" altLang="fr-FR" sz="4800" dirty="0" smtClean="0"/>
          </a:p>
          <a:p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</p:txBody>
      </p:sp>
    </p:spTree>
  </p:cSld>
  <p:clrMapOvr>
    <a:masterClrMapping/>
  </p:clrMapOvr>
  <p:transition spd="slow" advTm="462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		Récapitulatif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412776"/>
            <a:ext cx="6923087" cy="471338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Etablir une bibliographie sur un sujet de votre choix en utilisant ces différent outils :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Catalogue local du SCD : ouvrages et revues imprimées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Revues en ligne du SCD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Documentation électronique du SCD : page </a:t>
            </a:r>
            <a:r>
              <a:rPr lang="fr-FR" altLang="fr-FR" dirty="0" smtClean="0"/>
              <a:t>UBODOC, bases de données et e-books.</a:t>
            </a:r>
            <a:endParaRPr lang="fr-FR" altLang="fr-FR" dirty="0" smtClean="0"/>
          </a:p>
          <a:p>
            <a:endParaRPr lang="nl-NL" altLang="fr-FR" dirty="0" smtClean="0"/>
          </a:p>
          <a:p>
            <a:r>
              <a:rPr lang="fr-FR" altLang="fr-FR" dirty="0" smtClean="0"/>
              <a:t>Sites ou blogs spécialisés</a:t>
            </a:r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Pour une  approche plus complète de la méthodologie de recherche documentaire, vous pouvez consulter le site : </a:t>
            </a:r>
            <a:endParaRPr lang="fr-FR" altLang="fr-FR" dirty="0"/>
          </a:p>
          <a:p>
            <a:pPr marL="0" indent="0">
              <a:buNone/>
            </a:pPr>
            <a:r>
              <a:rPr lang="fr-FR" altLang="fr-FR" dirty="0" smtClean="0"/>
              <a:t>ARBRADOC  </a:t>
            </a:r>
            <a:r>
              <a:rPr lang="fr-FR" dirty="0">
                <a:hlinkClick r:id="rId3"/>
              </a:rPr>
              <a:t>http://arbradoc.bu.univ-paris8.fr/</a:t>
            </a:r>
            <a:endParaRPr lang="fr-FR" altLang="fr-FR" dirty="0" smtClean="0"/>
          </a:p>
        </p:txBody>
      </p:sp>
    </p:spTree>
  </p:cSld>
  <p:clrMapOvr>
    <a:masterClrMapping/>
  </p:clrMapOvr>
  <p:transition spd="slow" advTm="30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28448" cy="1224136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Préparer le travail</a:t>
            </a:r>
            <a:r>
              <a:rPr lang="fr-FR" altLang="fr-FR" dirty="0" smtClean="0">
                <a:solidFill>
                  <a:srgbClr val="7B9899"/>
                </a:solidFill>
              </a:rPr>
              <a:t/>
            </a:r>
            <a:br>
              <a:rPr lang="fr-FR" altLang="fr-FR" dirty="0" smtClean="0">
                <a:solidFill>
                  <a:srgbClr val="7B9899"/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1-Définir le but du travail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2060575"/>
            <a:ext cx="7704857" cy="40386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Première approche d’un sujet</a:t>
            </a:r>
          </a:p>
          <a:p>
            <a:r>
              <a:rPr lang="fr-FR" altLang="fr-FR" dirty="0" smtClean="0"/>
              <a:t>Révisions, compléments de cours, exercices, exposés</a:t>
            </a:r>
          </a:p>
          <a:p>
            <a:r>
              <a:rPr lang="fr-FR" altLang="fr-FR" dirty="0"/>
              <a:t>Mémoire marketing</a:t>
            </a:r>
          </a:p>
          <a:p>
            <a:r>
              <a:rPr lang="fr-FR" altLang="fr-FR" dirty="0" smtClean="0"/>
              <a:t>Projet tuteuré</a:t>
            </a:r>
          </a:p>
          <a:p>
            <a:r>
              <a:rPr lang="fr-FR" altLang="fr-FR" dirty="0" smtClean="0"/>
              <a:t>PPP</a:t>
            </a:r>
          </a:p>
          <a:p>
            <a:r>
              <a:rPr lang="fr-FR" altLang="fr-FR" dirty="0" smtClean="0"/>
              <a:t>Rapport de stage en entreprise</a:t>
            </a:r>
          </a:p>
          <a:p>
            <a:pPr marL="0" indent="0">
              <a:buNone/>
            </a:pPr>
            <a:r>
              <a:rPr lang="fr-FR" altLang="fr-FR" dirty="0" smtClean="0"/>
              <a:t>etc. … 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44824"/>
            <a:ext cx="584296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200" dirty="0" smtClean="0">
                <a:solidFill>
                  <a:srgbClr val="000000"/>
                </a:solidFill>
              </a:rPr>
              <a:t>impossibilité </a:t>
            </a:r>
            <a:r>
              <a:rPr lang="fr-FR" altLang="fr-FR" sz="3200" dirty="0">
                <a:solidFill>
                  <a:srgbClr val="000000"/>
                </a:solidFill>
              </a:rPr>
              <a:t>de tout traiter :</a:t>
            </a:r>
            <a:br>
              <a:rPr lang="fr-FR" altLang="fr-FR" sz="3200" dirty="0">
                <a:solidFill>
                  <a:srgbClr val="000000"/>
                </a:solidFill>
              </a:rPr>
            </a:br>
            <a:r>
              <a:rPr lang="fr-FR" altLang="fr-FR" sz="3200" dirty="0">
                <a:solidFill>
                  <a:srgbClr val="000000"/>
                </a:solidFill>
              </a:rPr>
              <a:t> il faut hiérarchiser et délimiter</a:t>
            </a: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endParaRPr lang="fr-FR" alt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3140968"/>
            <a:ext cx="7776863" cy="3096344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mise en contexte </a:t>
            </a:r>
            <a:r>
              <a:rPr lang="fr-FR" altLang="fr-FR" dirty="0">
                <a:solidFill>
                  <a:srgbClr val="002060"/>
                </a:solidFill>
              </a:rPr>
              <a:t>: </a:t>
            </a:r>
            <a:r>
              <a:rPr lang="fr-FR" altLang="fr-FR" dirty="0" smtClean="0">
                <a:solidFill>
                  <a:srgbClr val="002060"/>
                </a:solidFill>
              </a:rPr>
              <a:t>historique, actualité, territoire, etc….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>
                <a:solidFill>
                  <a:srgbClr val="002060"/>
                </a:solidFill>
              </a:rPr>
              <a:t>e</a:t>
            </a:r>
            <a:r>
              <a:rPr lang="fr-FR" altLang="fr-FR" dirty="0" smtClean="0">
                <a:solidFill>
                  <a:srgbClr val="002060"/>
                </a:solidFill>
              </a:rPr>
              <a:t>njeux   - généraux (sociaux, politiques</a:t>
            </a:r>
            <a:r>
              <a:rPr lang="fr-FR" altLang="fr-FR" dirty="0">
                <a:solidFill>
                  <a:srgbClr val="002060"/>
                </a:solidFill>
              </a:rPr>
              <a:t>, </a:t>
            </a:r>
            <a:r>
              <a:rPr lang="fr-FR" altLang="fr-FR" dirty="0" smtClean="0">
                <a:solidFill>
                  <a:srgbClr val="002060"/>
                </a:solidFill>
              </a:rPr>
              <a:t>économiques, écologiques …)</a:t>
            </a: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                 - au niveau de l’entreprise (métiers, activités, stratégies …)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Font typeface="Wingdings 2"/>
              <a:buNone/>
              <a:defRPr/>
            </a:pPr>
            <a:r>
              <a:rPr lang="fr-FR" altLang="fr-FR" dirty="0">
                <a:solidFill>
                  <a:srgbClr val="002060"/>
                </a:solidFill>
              </a:rPr>
              <a:t>	 </a:t>
            </a:r>
            <a:r>
              <a:rPr lang="fr-FR" altLang="fr-FR" dirty="0" smtClean="0">
                <a:solidFill>
                  <a:srgbClr val="002060"/>
                </a:solidFill>
              </a:rPr>
              <a:t>  - spécifiques à votre travail (qu’attend-on de vous? Quels sont         	       vos objectifs et vos contraintes?)</a:t>
            </a:r>
          </a:p>
          <a:p>
            <a:pPr fontAlgn="auto">
              <a:spcAft>
                <a:spcPts val="0"/>
              </a:spcAft>
              <a:buClr>
                <a:srgbClr val="D16349"/>
              </a:buClr>
              <a:buFont typeface="Arial" panose="020B0604020202020204" pitchFamily="34" charset="0"/>
              <a:buChar char="•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9525" indent="-9525">
              <a:buClr>
                <a:srgbClr val="D16349"/>
              </a:buClr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	aspects à traiter : </a:t>
            </a:r>
            <a:r>
              <a:rPr lang="fr-FR" altLang="fr-FR" dirty="0">
                <a:solidFill>
                  <a:srgbClr val="002060"/>
                </a:solidFill>
              </a:rPr>
              <a:t>commerciaux, techniques, entrepreneuriaux, </a:t>
            </a:r>
            <a:r>
              <a:rPr lang="fr-FR" altLang="fr-FR" dirty="0" smtClean="0">
                <a:solidFill>
                  <a:srgbClr val="002060"/>
                </a:solidFill>
              </a:rPr>
              <a:t>managériaux, financiers,  juridiques, </a:t>
            </a:r>
            <a:r>
              <a:rPr lang="fr-FR" altLang="fr-FR" dirty="0">
                <a:solidFill>
                  <a:srgbClr val="002060"/>
                </a:solidFill>
              </a:rPr>
              <a:t>ressources humaines </a:t>
            </a:r>
            <a:r>
              <a:rPr lang="fr-FR" altLang="fr-FR" dirty="0" smtClean="0">
                <a:solidFill>
                  <a:srgbClr val="002060"/>
                </a:solidFill>
              </a:rPr>
              <a:t> etc</a:t>
            </a:r>
            <a:r>
              <a:rPr lang="fr-FR" altLang="fr-FR" dirty="0">
                <a:solidFill>
                  <a:srgbClr val="002060"/>
                </a:solidFill>
              </a:rPr>
              <a:t>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>
              <a:solidFill>
                <a:schemeClr val="bg1"/>
              </a:solidFill>
              <a:cs typeface="Times New Roman" pitchFamily="-10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33056"/>
            <a:ext cx="556947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5827812" cy="1296144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Préparer le travail </a:t>
            </a:r>
            <a: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3- Choisir </a:t>
            </a:r>
            <a:r>
              <a:rPr lang="fr-FR" altLang="fr-FR" sz="3200" dirty="0">
                <a:solidFill>
                  <a:srgbClr val="7B9899"/>
                </a:solidFill>
              </a:rPr>
              <a:t>s</a:t>
            </a:r>
            <a:r>
              <a:rPr lang="fr-FR" altLang="fr-FR" sz="3200" dirty="0" smtClean="0">
                <a:solidFill>
                  <a:srgbClr val="7B9899"/>
                </a:solidFill>
              </a:rPr>
              <a:t>es sources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5656" y="1340768"/>
            <a:ext cx="7344816" cy="5373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100" b="1" dirty="0" smtClean="0"/>
              <a:t>première approche d’un sujet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article de dictionnaire ou d’encyclopédie imprimé ou en ligne par ex. : Wikipédia (avec certaines précautions), Le Robert, le Grand </a:t>
            </a:r>
            <a:r>
              <a:rPr lang="fr-FR" sz="1100" dirty="0"/>
              <a:t>D</a:t>
            </a:r>
            <a:r>
              <a:rPr lang="fr-FR" sz="1100" dirty="0" smtClean="0"/>
              <a:t>ictionnaire Terminologique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363538"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contexte, enjeux : la presse et les sites institutionnels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consulter </a:t>
            </a:r>
            <a:r>
              <a:rPr lang="fr-FR" sz="1100" dirty="0"/>
              <a:t>régulièrement les revues imprimées de la bibliothèque (presse générale, économique, </a:t>
            </a:r>
            <a:r>
              <a:rPr lang="fr-FR" sz="1100" dirty="0" smtClean="0"/>
              <a:t>	professionnelle</a:t>
            </a:r>
            <a:r>
              <a:rPr lang="fr-FR" sz="1100" dirty="0"/>
              <a:t>) </a:t>
            </a:r>
            <a:endParaRPr lang="fr-FR" sz="1100" dirty="0" smtClean="0"/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jeter </a:t>
            </a:r>
            <a:r>
              <a:rPr lang="fr-FR" sz="1100" dirty="0"/>
              <a:t>un œil sur </a:t>
            </a:r>
            <a:r>
              <a:rPr lang="fr-FR" sz="1100" dirty="0">
                <a:hlinkClick r:id="rId2"/>
              </a:rPr>
              <a:t>Google </a:t>
            </a:r>
            <a:r>
              <a:rPr lang="fr-FR" sz="1100" dirty="0" smtClean="0">
                <a:hlinkClick r:id="rId2"/>
              </a:rPr>
              <a:t>actualités</a:t>
            </a:r>
            <a:r>
              <a:rPr lang="fr-FR" sz="1100" dirty="0"/>
              <a:t> </a:t>
            </a:r>
            <a:r>
              <a:rPr lang="fr-FR" sz="1100" dirty="0" smtClean="0"/>
              <a:t>(possibilité de créer une alerte e-mail sur une requête)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sur </a:t>
            </a:r>
            <a:r>
              <a:rPr lang="fr-FR" sz="1100" dirty="0"/>
              <a:t>les sites des titres de la presse locale, nationale, </a:t>
            </a:r>
            <a:r>
              <a:rPr lang="fr-FR" sz="1100" dirty="0" smtClean="0"/>
              <a:t>internationale, en </a:t>
            </a:r>
            <a:r>
              <a:rPr lang="fr-FR" sz="1100" dirty="0"/>
              <a:t>utilisant par exemple </a:t>
            </a:r>
            <a:r>
              <a:rPr lang="fr-FR" sz="1100" dirty="0" smtClean="0">
                <a:hlinkClick r:id="rId3"/>
              </a:rPr>
              <a:t>http</a:t>
            </a:r>
            <a:r>
              <a:rPr lang="fr-FR" sz="1100" dirty="0">
                <a:hlinkClick r:id="rId3"/>
              </a:rPr>
              <a:t>://</a:t>
            </a:r>
            <a:r>
              <a:rPr lang="fr-FR" sz="1100" dirty="0" smtClean="0">
                <a:hlinkClick r:id="rId3"/>
              </a:rPr>
              <a:t>www.lexilogos.com/presse_infos.htm</a:t>
            </a:r>
            <a:endParaRPr lang="fr-FR" sz="1100" dirty="0" smtClean="0"/>
          </a:p>
          <a:p>
            <a:pPr marL="542925" lvl="1" indent="14288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archives de presse (</a:t>
            </a:r>
            <a:r>
              <a:rPr lang="fr-FR" sz="1100" dirty="0"/>
              <a:t>voir Europresse </a:t>
            </a:r>
            <a:r>
              <a:rPr lang="fr-FR" sz="1100" dirty="0" smtClean="0"/>
              <a:t>sur UBODOC pour </a:t>
            </a:r>
            <a:r>
              <a:rPr lang="fr-FR" sz="1100" dirty="0"/>
              <a:t>archives et revues de presse) </a:t>
            </a:r>
            <a:endParaRPr lang="fr-FR" sz="1100" dirty="0" smtClean="0"/>
          </a:p>
          <a:p>
            <a:pPr marL="542925" lvl="1" indent="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sites institutionnels comme l’</a:t>
            </a:r>
            <a:r>
              <a:rPr lang="fr-FR" sz="1100" dirty="0" smtClean="0">
                <a:hlinkClick r:id="rId4"/>
              </a:rPr>
              <a:t>INSEE</a:t>
            </a:r>
            <a:r>
              <a:rPr lang="fr-FR" sz="1100" dirty="0" smtClean="0"/>
              <a:t> , </a:t>
            </a:r>
            <a:r>
              <a:rPr lang="fr-FR" sz="1100" dirty="0" smtClean="0">
                <a:hlinkClick r:id="rId5"/>
              </a:rPr>
              <a:t>EUROSTAT</a:t>
            </a:r>
            <a:endParaRPr lang="fr-FR" sz="1100" dirty="0" smtClean="0"/>
          </a:p>
          <a:p>
            <a:pPr marL="274320" lvl="1" indent="0">
              <a:buNone/>
              <a:defRPr/>
            </a:pPr>
            <a:r>
              <a:rPr lang="fr-FR" sz="1100" dirty="0" smtClean="0"/>
              <a:t> </a:t>
            </a:r>
            <a:r>
              <a:rPr lang="fr-FR" sz="1100" dirty="0"/>
              <a:t>	</a:t>
            </a:r>
            <a:r>
              <a:rPr lang="fr-FR" sz="1100" dirty="0" smtClean="0"/>
              <a:t>ou celui des ministères  concernés</a:t>
            </a:r>
            <a:endParaRPr lang="fr-FR" sz="1100" dirty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          </a:t>
            </a:r>
            <a:r>
              <a:rPr lang="fr-FR" sz="1100" dirty="0" smtClean="0">
                <a:hlinkClick r:id="rId6"/>
              </a:rPr>
              <a:t>http</a:t>
            </a:r>
            <a:r>
              <a:rPr lang="fr-FR" sz="1100" dirty="0">
                <a:hlinkClick r:id="rId6"/>
              </a:rPr>
              <a:t>://</a:t>
            </a:r>
            <a:r>
              <a:rPr lang="fr-FR" sz="1100" dirty="0" smtClean="0">
                <a:hlinkClick r:id="rId6"/>
              </a:rPr>
              <a:t>www.developpement-durable.gouv.fr</a:t>
            </a:r>
            <a:endParaRPr lang="fr-FR" sz="1100" dirty="0" smtClean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	</a:t>
            </a:r>
            <a:r>
              <a:rPr lang="fr-FR" sz="1100" dirty="0"/>
              <a:t> </a:t>
            </a:r>
            <a:r>
              <a:rPr lang="fr-FR" sz="1100" dirty="0" smtClean="0"/>
              <a:t>   </a:t>
            </a:r>
            <a:r>
              <a:rPr lang="fr-FR" sz="1100" dirty="0" smtClean="0">
                <a:hlinkClick r:id="rId7"/>
              </a:rPr>
              <a:t>http</a:t>
            </a:r>
            <a:r>
              <a:rPr lang="fr-FR" sz="1100" dirty="0">
                <a:hlinkClick r:id="rId7"/>
              </a:rPr>
              <a:t>://</a:t>
            </a:r>
            <a:r>
              <a:rPr lang="fr-FR" sz="1100" dirty="0" smtClean="0">
                <a:hlinkClick r:id="rId7"/>
              </a:rPr>
              <a:t>www.economie.gouv.fr</a:t>
            </a:r>
            <a:endParaRPr lang="fr-FR" sz="1100" dirty="0" smtClean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	ou encore le portail des chambres de commerce de Bretagne</a:t>
            </a:r>
          </a:p>
          <a:p>
            <a:pPr marL="709613" lvl="1" indent="1270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8"/>
              </a:rPr>
              <a:t>http://www.bretagne.cci.fr</a:t>
            </a:r>
            <a:endParaRPr lang="fr-FR" sz="1100" dirty="0" smtClean="0"/>
          </a:p>
          <a:p>
            <a:pPr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pour approfondir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manuels et ouvrages totalement ou partiellement consacrés au sujet - regarder les tables des matières et les préfaces, pas seulement le titre -, articles de revues spécialisées :recherche sur le catalogue ou en salle de lecture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notes de cours, 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</a:t>
            </a:r>
            <a:r>
              <a:rPr lang="fr-FR" sz="1100" dirty="0" smtClean="0"/>
              <a:t>  sites web et blogs d’enseignants ou de professionnels (après évaluation de la qualité et de la fiabilité des sources) que vous pouvez organiser en pearltree comme celui-ci : </a:t>
            </a:r>
          </a:p>
          <a:p>
            <a:pPr marL="542925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9"/>
              </a:rPr>
              <a:t>http://www.pearltrees.com/buiut/economie-generale</a:t>
            </a:r>
            <a:endParaRPr lang="fr-FR" sz="110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273050" indent="-273050" fontAlgn="auto">
              <a:spcAft>
                <a:spcPts val="0"/>
              </a:spcAft>
              <a:buFont typeface="Wingdings 2"/>
              <a:buChar char=""/>
              <a:tabLst>
                <a:tab pos="180975" algn="l"/>
              </a:tabLst>
              <a:defRPr/>
            </a:pPr>
            <a:r>
              <a:rPr lang="fr-FR" sz="1100" b="1" dirty="0" smtClean="0"/>
              <a:t> projets, rapports, mémoires </a:t>
            </a:r>
            <a:r>
              <a:rPr lang="fr-FR" sz="1100" b="1" dirty="0"/>
              <a:t>:</a:t>
            </a:r>
          </a:p>
          <a:p>
            <a:pPr marL="542925" lvl="1" indent="952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presse professionnelle, bases de données et revues spécialisées (recherche sur UBODOC), référentiels techniques, documents fournis par les entreprises (pour les stages notamment)</a:t>
            </a:r>
          </a:p>
        </p:txBody>
      </p:sp>
    </p:spTree>
  </p:cSld>
  <p:clrMapOvr>
    <a:masterClrMapping/>
  </p:clrMapOvr>
  <p:transition spd="slow" advTm="17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680" y="476672"/>
            <a:ext cx="7200800" cy="1052735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cs typeface="Times New Roman" pitchFamily="-106" charset="0"/>
              </a:rPr>
              <a:t>II -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Elaborer des requêtes 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Exemple : utilisation du catalogue du SCD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>
                <a:cs typeface="Times New Roman" pitchFamily="-106" charset="0"/>
              </a:rPr>
              <a:t/>
            </a:r>
            <a:br>
              <a:rPr lang="fr-FR" altLang="fr-FR" dirty="0">
                <a:cs typeface="Times New Roman" pitchFamily="-106" charset="0"/>
              </a:rPr>
            </a:br>
            <a:endParaRPr lang="fr-FR" altLang="fr-FR" dirty="0" smtClean="0">
              <a:solidFill>
                <a:schemeClr val="tx1"/>
              </a:solidFill>
              <a:cs typeface="Times New Roman" pitchFamily="-10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31416" y="2204864"/>
            <a:ext cx="828116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Rechercher des ouvrages imprimés présents dans les collections du SCD : </a:t>
            </a:r>
          </a:p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comment construire une requête pertinente?</a:t>
            </a:r>
          </a:p>
          <a:p>
            <a:pPr marL="0" indent="0" algn="ctr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exercice : afficher la liste des livres consacrés au</a:t>
            </a:r>
          </a:p>
          <a:p>
            <a:pPr marL="0" indent="0" algn="ctr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commerce alimentaire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sur l’ensemble du SCD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à l’IUT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 pourquoi les résultats sont-ils variés?</a:t>
            </a:r>
          </a:p>
          <a:p>
            <a:pPr marL="0" indent="0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utiliser </a:t>
            </a:r>
            <a:r>
              <a:rPr lang="fr-FR" altLang="fr-FR" sz="2400" i="1" dirty="0">
                <a:cs typeface="Times New Roman" pitchFamily="-106" charset="0"/>
              </a:rPr>
              <a:t>l</a:t>
            </a:r>
            <a:r>
              <a:rPr lang="fr-FR" altLang="fr-FR" sz="2400" i="1" dirty="0" smtClean="0">
                <a:cs typeface="Times New Roman" pitchFamily="-106" charset="0"/>
              </a:rPr>
              <a:t>es réglages et les filtres : opérateurs logiques (booléens) et troncature, recherche avancée</a:t>
            </a:r>
          </a:p>
        </p:txBody>
      </p:sp>
    </p:spTree>
  </p:cSld>
  <p:clrMapOvr>
    <a:masterClrMapping/>
  </p:clrMapOvr>
  <p:transition spd="slow" advTm="101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712424" cy="87092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b="1" dirty="0">
                <a:solidFill>
                  <a:srgbClr val="000000"/>
                </a:solidFill>
              </a:rPr>
              <a:t/>
            </a:r>
            <a:br>
              <a:rPr lang="fr-FR" altLang="fr-FR" b="1" dirty="0">
                <a:solidFill>
                  <a:srgbClr val="000000"/>
                </a:solidFill>
              </a:rPr>
            </a:br>
            <a:r>
              <a:rPr lang="fr-FR" alt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traduire en mots clefs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000" dirty="0" smtClean="0">
                <a:solidFill>
                  <a:srgbClr val="000000"/>
                </a:solidFill>
              </a:rPr>
              <a:t>Ne </a:t>
            </a:r>
            <a:r>
              <a:rPr lang="fr-FR" altLang="fr-FR" sz="2000" dirty="0">
                <a:solidFill>
                  <a:srgbClr val="000000"/>
                </a:solidFill>
              </a:rPr>
              <a:t>retenir que les mots ayant un contenu sémantique (noms, adjectifs, verbes)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2000" dirty="0">
                <a:solidFill>
                  <a:srgbClr val="000000"/>
                </a:solidFill>
              </a:rPr>
              <a:t>Exclure les mots outils : déterminants, prépositions, conjonctions etc. ...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1800" dirty="0" smtClean="0"/>
              <a:t>Utiliser les synonymes, élargir au champ lexical de la notion :</a:t>
            </a:r>
            <a:br>
              <a:rPr lang="fr-FR" altLang="fr-FR" sz="1800" dirty="0" smtClean="0"/>
            </a:b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187625" y="3573016"/>
            <a:ext cx="3096344" cy="2553146"/>
          </a:xfrm>
        </p:spPr>
        <p:txBody>
          <a:bodyPr>
            <a:normAutofit fontScale="40000" lnSpcReduction="20000"/>
          </a:bodyPr>
          <a:lstStyle/>
          <a:p>
            <a:endParaRPr lang="fr-FR" altLang="fr-FR" dirty="0" smtClean="0"/>
          </a:p>
          <a:p>
            <a:pPr marL="0" indent="0">
              <a:buNone/>
            </a:pPr>
            <a:r>
              <a:rPr lang="fr-FR" altLang="fr-FR" b="1" dirty="0" smtClean="0"/>
              <a:t>Commerce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dirty="0" smtClean="0"/>
              <a:t>Vente(s)</a:t>
            </a:r>
          </a:p>
          <a:p>
            <a:r>
              <a:rPr lang="fr-FR" altLang="fr-FR" dirty="0" smtClean="0"/>
              <a:t>Commercialiser</a:t>
            </a:r>
          </a:p>
          <a:p>
            <a:r>
              <a:rPr lang="fr-FR" altLang="fr-FR" dirty="0" smtClean="0"/>
              <a:t>Client(s)</a:t>
            </a:r>
          </a:p>
          <a:p>
            <a:r>
              <a:rPr lang="fr-FR" altLang="fr-FR" dirty="0" smtClean="0"/>
              <a:t>Clientèle</a:t>
            </a:r>
          </a:p>
          <a:p>
            <a:r>
              <a:rPr lang="fr-FR" altLang="fr-FR" dirty="0" smtClean="0"/>
              <a:t>Achats</a:t>
            </a:r>
          </a:p>
          <a:p>
            <a:r>
              <a:rPr lang="fr-FR" altLang="fr-FR" dirty="0" smtClean="0"/>
              <a:t>Marketing</a:t>
            </a:r>
          </a:p>
          <a:p>
            <a:r>
              <a:rPr lang="fr-FR" altLang="fr-FR" dirty="0" smtClean="0"/>
              <a:t>Echange(s )</a:t>
            </a:r>
          </a:p>
          <a:p>
            <a:r>
              <a:rPr lang="fr-FR" altLang="fr-FR" dirty="0" smtClean="0"/>
              <a:t>Distribution</a:t>
            </a:r>
          </a:p>
          <a:p>
            <a:r>
              <a:rPr lang="fr-FR" altLang="fr-FR" dirty="0" smtClean="0"/>
              <a:t>Transaction(s)</a:t>
            </a:r>
          </a:p>
          <a:p>
            <a:r>
              <a:rPr lang="fr-FR" altLang="fr-FR" dirty="0" smtClean="0"/>
              <a:t>Trafic(s)</a:t>
            </a:r>
          </a:p>
          <a:p>
            <a:r>
              <a:rPr lang="fr-FR" altLang="fr-FR" dirty="0" smtClean="0"/>
              <a:t>Flux</a:t>
            </a:r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5004048" y="2996952"/>
            <a:ext cx="3822576" cy="3200392"/>
          </a:xfrm>
        </p:spPr>
        <p:txBody>
          <a:bodyPr>
            <a:normAutofit fontScale="40000" lnSpcReduction="20000"/>
          </a:bodyPr>
          <a:lstStyle/>
          <a:p>
            <a:endParaRPr lang="fr-FR" altLang="fr-FR" dirty="0" smtClean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r>
              <a:rPr lang="fr-FR" altLang="fr-FR" b="1" dirty="0"/>
              <a:t> </a:t>
            </a:r>
            <a:r>
              <a:rPr lang="fr-FR" altLang="fr-FR" b="1" dirty="0" smtClean="0"/>
              <a:t>   Alimentaire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 smtClean="0"/>
              <a:t>Alimentation</a:t>
            </a:r>
          </a:p>
          <a:p>
            <a:r>
              <a:rPr lang="fr-FR" altLang="fr-FR" dirty="0" smtClean="0"/>
              <a:t>Nourriture</a:t>
            </a:r>
          </a:p>
          <a:p>
            <a:r>
              <a:rPr lang="fr-FR" altLang="fr-FR" dirty="0" smtClean="0"/>
              <a:t>Agroalimentaire</a:t>
            </a:r>
          </a:p>
          <a:p>
            <a:r>
              <a:rPr lang="fr-FR" altLang="fr-FR" dirty="0" smtClean="0"/>
              <a:t>Comestible(s)</a:t>
            </a:r>
          </a:p>
          <a:p>
            <a:r>
              <a:rPr lang="fr-FR" altLang="fr-FR" dirty="0" smtClean="0"/>
              <a:t>Etc. …</a:t>
            </a:r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20485" name="Line 1031"/>
          <p:cNvSpPr>
            <a:spLocks noChangeShapeType="1"/>
          </p:cNvSpPr>
          <p:nvPr/>
        </p:nvSpPr>
        <p:spPr bwMode="auto">
          <a:xfrm>
            <a:off x="258064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1700"/>
            <a:ext cx="1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2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4"/>
            <a:ext cx="7560840" cy="1446984"/>
          </a:xfrm>
        </p:spPr>
        <p:txBody>
          <a:bodyPr>
            <a:normAutofit fontScale="90000"/>
          </a:bodyPr>
          <a:lstStyle/>
          <a:p>
            <a:r>
              <a:rPr lang="fr-FR" altLang="fr-FR" sz="3100" dirty="0" smtClean="0"/>
              <a:t>Ne pas hésiter à utiliser des dictionnaires de synonymes ou des lexiques terminologiques</a:t>
            </a:r>
            <a:r>
              <a:rPr lang="fr-FR" altLang="fr-FR" dirty="0" smtClean="0"/>
              <a:t> 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II-Elaborer </a:t>
            </a:r>
            <a:r>
              <a:rPr lang="fr-FR" altLang="fr-FR" dirty="0"/>
              <a:t>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Se servir si besoin de dictionnaires de synonymes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268760"/>
            <a:ext cx="6923087" cy="496855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Atlas sémantique du CNRS  :       </a:t>
            </a:r>
            <a:r>
              <a:rPr lang="fr-FR" altLang="fr-FR" dirty="0" smtClean="0">
                <a:hlinkClick r:id="rId2"/>
              </a:rPr>
              <a:t>http://dico.isc.cnrs.fr/</a:t>
            </a:r>
            <a:endParaRPr lang="fr-FR" alt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Dictionnaire de synonymes de l’Université de Caen 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://www.crisco.unicaen.fr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Grand dictionnaire terminologique :    </a:t>
            </a:r>
            <a:endParaRPr lang="fr-FR" altLang="fr-FR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fr-FR" altLang="fr-FR" dirty="0" smtClean="0"/>
              <a:t>   </a:t>
            </a:r>
            <a:r>
              <a:rPr lang="fr-FR" altLang="fr-FR" dirty="0" smtClean="0">
                <a:hlinkClick r:id="rId4"/>
              </a:rPr>
              <a:t>http://www.granddictionnaire.com</a:t>
            </a:r>
            <a:r>
              <a:rPr lang="fr-FR" altLang="fr-FR" dirty="0" smtClean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WordReference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fr-FR" altLang="fr-FR" dirty="0" smtClean="0"/>
              <a:t>    </a:t>
            </a:r>
            <a:r>
              <a:rPr lang="fr-FR" altLang="fr-FR" dirty="0" smtClean="0">
                <a:hlinkClick r:id="rId5"/>
              </a:rPr>
              <a:t>http://www.wordreference.com/</a:t>
            </a:r>
            <a:endParaRPr lang="fr-FR" altLang="fr-FR" dirty="0" smtClean="0"/>
          </a:p>
        </p:txBody>
      </p:sp>
    </p:spTree>
  </p:cSld>
  <p:clrMapOvr>
    <a:masterClrMapping/>
  </p:clrMapOvr>
  <p:transition spd="slow" advTm="12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856440" cy="129614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II-Elaborer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2-opérateurs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logiques (ou booléens)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2132855"/>
            <a:ext cx="7427168" cy="399330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 (AND ou vide) :      pour préciser la recherche : croiser différents termes (et donc limiter les résultats)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OU  (OR) :     pour élargir la recherche (ajouter)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SAUF  (AND NOT) : pour exclure des éléments de la recherche</a:t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	</a:t>
            </a:r>
            <a:r>
              <a:rPr lang="fr-FR" altLang="fr-FR" b="1" i="1" dirty="0" smtClean="0"/>
              <a:t>Attention !!</a:t>
            </a:r>
            <a:r>
              <a:rPr lang="fr-FR" altLang="fr-FR" dirty="0" smtClean="0"/>
              <a:t> : Google utilise des opérateurs légèrement différents (+, -) 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il faut vérifier pour chaque interface ou moteur de recherche  : regarder dans les rubriques paramètres ou « search tips », utiliser les tutoriels associés (onglets : help, aide, ?)</a:t>
            </a:r>
          </a:p>
        </p:txBody>
      </p:sp>
    </p:spTree>
  </p:cSld>
  <p:clrMapOvr>
    <a:masterClrMapping/>
  </p:clrMapOvr>
  <p:transition spd="slow" advTm="2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837</Words>
  <Application>Microsoft Office PowerPoint</Application>
  <PresentationFormat>Affichage à l'écran (4:3)</PresentationFormat>
  <Paragraphs>405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Times</vt:lpstr>
      <vt:lpstr>Times New Roman</vt:lpstr>
      <vt:lpstr>Wingdings</vt:lpstr>
      <vt:lpstr>Wingdings 2</vt:lpstr>
      <vt:lpstr>Custom Design</vt:lpstr>
      <vt:lpstr>1_Custom Design</vt:lpstr>
      <vt:lpstr>2_Custom Design</vt:lpstr>
      <vt:lpstr>3_Custom Design</vt:lpstr>
      <vt:lpstr>Atelier de recherche documentaire          Service commun de documentation de l’UBO</vt:lpstr>
      <vt:lpstr>Stratégies de recherche</vt:lpstr>
      <vt:lpstr>I – Préparer le travail 1-Définir le but du travail </vt:lpstr>
      <vt:lpstr>impossibilité de tout traiter :  il faut hiérarchiser et délimiter            </vt:lpstr>
      <vt:lpstr>I – Préparer le travail  3- Choisir ses sources</vt:lpstr>
      <vt:lpstr>II - Elaborer des requêtes  Exemple : utilisation du catalogue du SCD    </vt:lpstr>
      <vt:lpstr>II-Elaborer des requêtes  1-traduire en mots clefs  Ne retenir que les mots ayant un contenu sémantique (noms, adjectifs, verbes) Exclure les mots outils : déterminants, prépositions, conjonctions etc. ... Utiliser les synonymes, élargir au champ lexical de la notion :   </vt:lpstr>
      <vt:lpstr>Ne pas hésiter à utiliser des dictionnaires de synonymes ou des lexiques terminologiques               II-Elaborer des requêtes  Se servir si besoin de dictionnaires de synonymes </vt:lpstr>
      <vt:lpstr>II-Elaborer des requêtes  2-opérateurs logiques (ou booléens)</vt:lpstr>
      <vt:lpstr>II - Elaborer des requêtes : 3- la troncature</vt:lpstr>
      <vt:lpstr>II-Elaborer des requêtes  4- exemples de requêtes à partir d’une problématique</vt:lpstr>
      <vt:lpstr>II-Elaborer des requêtes</vt:lpstr>
      <vt:lpstr>II-Elaborer des requêtes</vt:lpstr>
      <vt:lpstr>II-Elaborer des requêtes</vt:lpstr>
      <vt:lpstr>III - Accéder au document   A partir d’une bibliographie : distinguer livre, revue (périodique) et article  Localiser le document physique à partir du catalogue</vt:lpstr>
      <vt:lpstr>III - Accéder au document  Rechercher un article de périodique papier à partir du site d’une revue disposant d’un moteur de recherche</vt:lpstr>
      <vt:lpstr>III - Accéder au document  Recherche en salle de lecture</vt:lpstr>
      <vt:lpstr>III - Accéder au document : revues en salle</vt:lpstr>
      <vt:lpstr>III - Accéder au document : presse en kiosque et magazines</vt:lpstr>
      <vt:lpstr>IV - Les ressources en ligne de la bibliothèque  Ubodoc : portail des ressources  du SCD  :    1-Europresse </vt:lpstr>
      <vt:lpstr>IV- Les ressources en ligne de la bibliothèque  Ubodoc : portail des ressources du SCD 2 – Bases de données et revues spécialisées</vt:lpstr>
      <vt:lpstr>   IV-Les ressources en ligne de la bibliothèque          L’interface EBSCO </vt:lpstr>
      <vt:lpstr>IV- Les ressources en ligne de la bibliothèque  Ubodoc : portail des ressources du SCD 3 – E-books</vt:lpstr>
      <vt:lpstr>V – Autres services sur UBODOC</vt:lpstr>
      <vt:lpstr> VI-Recherches sur le web  évaluer ses sources</vt:lpstr>
      <vt:lpstr>Liste non exhaustive de sites web et de blogs à consulter</vt:lpstr>
      <vt:lpstr>  Récapitulatif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524</cp:revision>
  <dcterms:created xsi:type="dcterms:W3CDTF">2006-01-30T15:12:58Z</dcterms:created>
  <dcterms:modified xsi:type="dcterms:W3CDTF">2016-09-16T15:08:30Z</dcterms:modified>
</cp:coreProperties>
</file>