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19"/>
  </p:notesMasterIdLst>
  <p:handoutMasterIdLst>
    <p:handoutMasterId r:id="rId20"/>
  </p:handoutMasterIdLst>
  <p:sldIdLst>
    <p:sldId id="386" r:id="rId5"/>
    <p:sldId id="387" r:id="rId6"/>
    <p:sldId id="388" r:id="rId7"/>
    <p:sldId id="362" r:id="rId8"/>
    <p:sldId id="389" r:id="rId9"/>
    <p:sldId id="374" r:id="rId10"/>
    <p:sldId id="390" r:id="rId11"/>
    <p:sldId id="384" r:id="rId12"/>
    <p:sldId id="382" r:id="rId13"/>
    <p:sldId id="383" r:id="rId14"/>
    <p:sldId id="373" r:id="rId15"/>
    <p:sldId id="302" r:id="rId16"/>
    <p:sldId id="336" r:id="rId17"/>
    <p:sldId id="338" r:id="rId18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ssources électroniques du SCD : UBODOC" id="{5A80F919-0119-497B-A263-FC798883E788}">
          <p14:sldIdLst>
            <p14:sldId id="386"/>
            <p14:sldId id="387"/>
            <p14:sldId id="388"/>
            <p14:sldId id="362"/>
            <p14:sldId id="389"/>
            <p14:sldId id="374"/>
            <p14:sldId id="390"/>
            <p14:sldId id="384"/>
            <p14:sldId id="382"/>
            <p14:sldId id="383"/>
            <p14:sldId id="373"/>
          </p14:sldIdLst>
        </p14:section>
        <p14:section name="Recherches sur internet" id="{17406D41-9676-414A-8D3A-1C40D9FFF1B1}">
          <p14:sldIdLst>
            <p14:sldId id="302"/>
            <p14:sldId id="336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606" autoAdjust="0"/>
    <p:restoredTop sz="91101" autoAdjust="0"/>
  </p:normalViewPr>
  <p:slideViewPr>
    <p:cSldViewPr>
      <p:cViewPr varScale="1">
        <p:scale>
          <a:sx n="116" d="100"/>
          <a:sy n="116" d="100"/>
        </p:scale>
        <p:origin x="10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theques.uqam.ca/InfoSphere/sciences_humaines/module7/evaluer1.html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portjournal.com/" TargetMode="External"/><Relationship Id="rId13" Type="http://schemas.openxmlformats.org/officeDocument/2006/relationships/hyperlink" Target="http://buiut.wordpress.com/tag/transport/" TargetMode="External"/><Relationship Id="rId3" Type="http://schemas.openxmlformats.org/officeDocument/2006/relationships/hyperlink" Target="http://www.statistiques.developpement-durable.gouv.fr/" TargetMode="External"/><Relationship Id="rId7" Type="http://schemas.openxmlformats.org/officeDocument/2006/relationships/hyperlink" Target="http://www.afitl.com/" TargetMode="External"/><Relationship Id="rId12" Type="http://schemas.openxmlformats.org/officeDocument/2006/relationships/hyperlink" Target="http://www.celsedit.com/" TargetMode="External"/><Relationship Id="rId2" Type="http://schemas.openxmlformats.org/officeDocument/2006/relationships/hyperlink" Target="https://www.ecologique-solidaire.gouv.fr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e-tlf.com/accueil.htm" TargetMode="External"/><Relationship Id="rId11" Type="http://schemas.openxmlformats.org/officeDocument/2006/relationships/hyperlink" Target="http://www.lemarin.fr/" TargetMode="External"/><Relationship Id="rId5" Type="http://schemas.openxmlformats.org/officeDocument/2006/relationships/hyperlink" Target="http://www.aslog.org/fr" TargetMode="External"/><Relationship Id="rId15" Type="http://schemas.openxmlformats.org/officeDocument/2006/relationships/hyperlink" Target="http://www.pearltrees.com/" TargetMode="External"/><Relationship Id="rId10" Type="http://schemas.openxmlformats.org/officeDocument/2006/relationships/hyperlink" Target="http://www.laviedurail.com/" TargetMode="External"/><Relationship Id="rId4" Type="http://schemas.openxmlformats.org/officeDocument/2006/relationships/hyperlink" Target="http://www.observatoire-transports-bretagne.fr/" TargetMode="External"/><Relationship Id="rId9" Type="http://schemas.openxmlformats.org/officeDocument/2006/relationships/hyperlink" Target="http://www.wk-transport-logistique.fr/" TargetMode="External"/><Relationship Id="rId14" Type="http://schemas.openxmlformats.org/officeDocument/2006/relationships/hyperlink" Target="http://www.pearltrees.com/#/N-u=1_1280174&amp;N-fa=8143283&amp;N-s=1_8143449&amp;N-f=1_8143449&amp;N-p=785085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bradoc.bu.univ-paris8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712968" cy="561662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23087" cy="648072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IV-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Europresse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IV-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Statista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exemple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700808"/>
            <a:ext cx="692308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 – Autres services sur UBODOC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700213"/>
            <a:ext cx="7380287" cy="4425950"/>
          </a:xfrm>
        </p:spPr>
        <p:txBody>
          <a:bodyPr/>
          <a:lstStyle/>
          <a:p>
            <a:r>
              <a:rPr lang="fr-FR" dirty="0" smtClean="0"/>
              <a:t>1- Commander un document sur un autre site : </a:t>
            </a:r>
          </a:p>
          <a:p>
            <a:r>
              <a:rPr lang="fr-FR" dirty="0" smtClean="0"/>
              <a:t>Onglets : Services/ Faire venir un document : remplir le formulaire</a:t>
            </a:r>
          </a:p>
          <a:p>
            <a:r>
              <a:rPr lang="fr-FR" dirty="0" smtClean="0"/>
              <a:t>Ne pas oublier de s’inscrire à la BU au préalable</a:t>
            </a:r>
          </a:p>
          <a:p>
            <a:endParaRPr lang="fr-FR" dirty="0"/>
          </a:p>
          <a:p>
            <a:r>
              <a:rPr lang="fr-FR" dirty="0" smtClean="0"/>
              <a:t>2 –Télécharger des supports de formation : Onglets : Services/ Se former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	VI -Recherches sur le web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>	</a:t>
            </a:r>
            <a:r>
              <a:rPr lang="fr-FR" altLang="fr-FR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évaluer ses sources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9" y="1700213"/>
            <a:ext cx="7283152" cy="442595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	Evaluer la qualité :</a:t>
            </a:r>
          </a:p>
          <a:p>
            <a:pPr lvl="4"/>
            <a:r>
              <a:rPr lang="fr-FR" altLang="fr-FR" dirty="0" smtClean="0"/>
              <a:t>Fiabilité des sources</a:t>
            </a:r>
          </a:p>
          <a:p>
            <a:pPr lvl="4"/>
            <a:r>
              <a:rPr lang="fr-FR" altLang="fr-FR" dirty="0" smtClean="0"/>
              <a:t>Réputation de l’auteur</a:t>
            </a:r>
          </a:p>
          <a:p>
            <a:pPr lvl="4"/>
            <a:r>
              <a:rPr lang="fr-FR" altLang="fr-FR" dirty="0" smtClean="0"/>
              <a:t>Objectivité de l’information</a:t>
            </a:r>
          </a:p>
          <a:p>
            <a:pPr lvl="4"/>
            <a:r>
              <a:rPr lang="fr-FR" altLang="fr-FR" dirty="0" smtClean="0"/>
              <a:t>Exactitude</a:t>
            </a:r>
          </a:p>
          <a:p>
            <a:pPr lvl="4"/>
            <a:r>
              <a:rPr lang="fr-FR" altLang="fr-FR" dirty="0" smtClean="0"/>
              <a:t>Actualité </a:t>
            </a:r>
          </a:p>
          <a:p>
            <a:r>
              <a:rPr lang="fr-FR" altLang="fr-FR" dirty="0" smtClean="0"/>
              <a:t>	Evaluer la pertinence :</a:t>
            </a:r>
          </a:p>
          <a:p>
            <a:pPr lvl="4"/>
            <a:r>
              <a:rPr lang="fr-FR" altLang="fr-FR" dirty="0" smtClean="0"/>
              <a:t>Le résultat répond-il a ma recherche?</a:t>
            </a:r>
          </a:p>
          <a:p>
            <a:pPr lvl="4"/>
            <a:endParaRPr lang="fr-FR" altLang="fr-FR" dirty="0" smtClean="0"/>
          </a:p>
          <a:p>
            <a:pPr marL="1143000" lvl="4" indent="0">
              <a:buNone/>
            </a:pPr>
            <a:r>
              <a:rPr lang="fr-FR" altLang="fr-FR" sz="2400" dirty="0" smtClean="0"/>
              <a:t>Pour approfondir, un site tutoriel consacré à l’évaluation de l’information : INFOSPHERE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http://www.bibliotheques.uqam.ca/InfoSphere/sciences_humaines/module7/evaluer1.html</a:t>
            </a:r>
            <a:endParaRPr lang="fr-FR" altLang="fr-FR" sz="2400" dirty="0" smtClean="0"/>
          </a:p>
        </p:txBody>
      </p:sp>
    </p:spTree>
  </p:cSld>
  <p:clrMapOvr>
    <a:masterClrMapping/>
  </p:clrMapOvr>
  <p:transition spd="slow" advTm="262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360496" cy="93610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Liste non exhaustive de sites web et de blogs à consulter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1313384"/>
            <a:ext cx="432048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	</a:t>
            </a:r>
          </a:p>
          <a:p>
            <a:pPr marL="0" indent="0">
              <a:buNone/>
            </a:pPr>
            <a:r>
              <a:rPr lang="fr-FR" altLang="fr-FR" sz="3800" dirty="0"/>
              <a:t>	</a:t>
            </a:r>
            <a:r>
              <a:rPr lang="fr-FR" altLang="fr-FR" sz="4800" b="1" dirty="0" smtClean="0"/>
              <a:t>Les sites institutionnels</a:t>
            </a:r>
          </a:p>
          <a:p>
            <a:pPr marL="0" indent="0">
              <a:buNone/>
            </a:pPr>
            <a:endParaRPr lang="fr-FR" altLang="fr-FR" sz="4800" dirty="0" smtClean="0"/>
          </a:p>
          <a:p>
            <a:pPr lvl="1"/>
            <a:r>
              <a:rPr lang="fr-FR" altLang="fr-FR" sz="4400" dirty="0" smtClean="0"/>
              <a:t>Ministère de l’équipement et des transports 				      </a:t>
            </a:r>
            <a:r>
              <a:rPr lang="fr-FR" altLang="fr-FR" sz="4400" dirty="0" smtClean="0">
                <a:hlinkClick r:id="rId2"/>
              </a:rPr>
              <a:t>https://www.ecologique-solidaire.gouv.fr/</a:t>
            </a:r>
            <a:r>
              <a:rPr lang="fr-FR" altLang="fr-FR" sz="4400" dirty="0" smtClean="0"/>
              <a:t> 	</a:t>
            </a:r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</a:t>
            </a:r>
          </a:p>
          <a:p>
            <a:pPr marL="712788" indent="0">
              <a:buNone/>
              <a:tabLst>
                <a:tab pos="712788" algn="l"/>
              </a:tabLst>
            </a:pPr>
            <a:r>
              <a:rPr lang="fr-FR" altLang="fr-FR" sz="4800" dirty="0" smtClean="0"/>
              <a:t>SESP </a:t>
            </a:r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</a:t>
            </a:r>
            <a:r>
              <a:rPr lang="fr-FR" altLang="fr-FR" sz="4800" dirty="0"/>
              <a:t> </a:t>
            </a:r>
            <a:r>
              <a:rPr lang="fr-FR" altLang="fr-FR" sz="4800" dirty="0" smtClean="0"/>
              <a:t>            </a:t>
            </a:r>
            <a:r>
              <a:rPr lang="fr-FR" altLang="fr-FR" sz="4800" dirty="0" smtClean="0">
                <a:hlinkClick r:id="rId3"/>
              </a:rPr>
              <a:t>http://www.statistiques.developpement-durable.gouv.fr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4800" dirty="0" smtClean="0"/>
          </a:p>
          <a:p>
            <a:pPr lvl="1">
              <a:buClr>
                <a:srgbClr val="D16349"/>
              </a:buClr>
            </a:pPr>
            <a:r>
              <a:rPr lang="fr-FR" altLang="fr-FR" sz="4400" dirty="0" smtClean="0">
                <a:solidFill>
                  <a:prstClr val="black"/>
                </a:solidFill>
              </a:rPr>
              <a:t>L’observatoire régional des transports</a:t>
            </a:r>
            <a:endParaRPr lang="fr-FR" sz="400" dirty="0" smtClean="0">
              <a:hlinkClick r:id="rId4"/>
            </a:endParaRPr>
          </a:p>
          <a:p>
            <a:pPr marL="0" lvl="0" indent="0">
              <a:buClr>
                <a:srgbClr val="D16349"/>
              </a:buClr>
              <a:buNone/>
            </a:pPr>
            <a:r>
              <a:rPr lang="fr-FR" sz="4800" dirty="0" smtClean="0"/>
              <a:t>                  </a:t>
            </a:r>
            <a:r>
              <a:rPr lang="fr-FR" sz="4800" dirty="0" smtClean="0">
                <a:hlinkClick r:id="rId4"/>
              </a:rPr>
              <a:t>http://www.observatoire-transports-bretagne.fr</a:t>
            </a:r>
            <a:r>
              <a:rPr lang="fr-FR" sz="800" dirty="0" smtClean="0">
                <a:hlinkClick r:id="rId4"/>
              </a:rPr>
              <a:t>/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	</a:t>
            </a:r>
          </a:p>
          <a:p>
            <a:pPr marL="0" indent="0">
              <a:buNone/>
            </a:pPr>
            <a:r>
              <a:rPr lang="fr-FR" altLang="fr-FR" sz="4800" dirty="0" smtClean="0"/>
              <a:t>	</a:t>
            </a:r>
          </a:p>
          <a:p>
            <a:pPr marL="0" indent="0">
              <a:buNone/>
            </a:pPr>
            <a:r>
              <a:rPr lang="fr-FR" altLang="fr-FR" sz="4800" b="1" dirty="0"/>
              <a:t>	</a:t>
            </a:r>
            <a:r>
              <a:rPr lang="fr-FR" altLang="fr-FR" sz="4800" b="1" dirty="0" smtClean="0"/>
              <a:t>Pour </a:t>
            </a:r>
            <a:r>
              <a:rPr lang="fr-FR" altLang="fr-FR" sz="4800" b="1" dirty="0"/>
              <a:t>l’environnement </a:t>
            </a:r>
            <a:r>
              <a:rPr lang="fr-FR" altLang="fr-FR" sz="4800" b="1" dirty="0" smtClean="0"/>
              <a:t>professionnel</a:t>
            </a:r>
          </a:p>
          <a:p>
            <a:pPr lvl="0">
              <a:buClr>
                <a:srgbClr val="D16349"/>
              </a:buClr>
            </a:pP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altLang="fr-FR" sz="4800" dirty="0" smtClean="0"/>
          </a:p>
          <a:p>
            <a:r>
              <a:rPr lang="fr-FR" altLang="fr-FR" sz="4800" dirty="0" smtClean="0"/>
              <a:t>ASLOG (Association Française pour la Logistique) </a:t>
            </a:r>
            <a:r>
              <a:rPr lang="fr-FR" altLang="fr-FR" sz="4800" dirty="0" smtClean="0">
                <a:hlinkClick r:id="rId5"/>
              </a:rPr>
              <a:t>http://www.aslog.org/fr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r>
              <a:rPr lang="fr-FR" altLang="fr-FR" sz="4800" dirty="0"/>
              <a:t>T.L.F. (Transports </a:t>
            </a:r>
            <a:r>
              <a:rPr lang="fr-FR" altLang="fr-FR" sz="4800" dirty="0" smtClean="0"/>
              <a:t>Logistique)</a:t>
            </a:r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    </a:t>
            </a:r>
            <a:r>
              <a:rPr lang="fr-FR" altLang="fr-FR" sz="4800" dirty="0" smtClean="0">
                <a:hlinkClick r:id="rId6"/>
              </a:rPr>
              <a:t>http</a:t>
            </a:r>
            <a:r>
              <a:rPr lang="fr-FR" altLang="fr-FR" sz="4800" dirty="0">
                <a:hlinkClick r:id="rId6"/>
              </a:rPr>
              <a:t>://www.e-tlf.com/accueil.htm</a:t>
            </a:r>
            <a:endParaRPr lang="fr-FR" altLang="fr-FR" sz="4800" dirty="0"/>
          </a:p>
          <a:p>
            <a:r>
              <a:rPr lang="fr-FR" altLang="fr-FR" sz="4800" dirty="0"/>
              <a:t>AFITL (Association Française des Instituts de </a:t>
            </a:r>
            <a:r>
              <a:rPr lang="fr-FR" altLang="fr-FR" sz="4800" dirty="0" smtClean="0"/>
              <a:t>Transport) </a:t>
            </a:r>
            <a:endParaRPr lang="fr-FR" altLang="fr-FR" sz="4800" dirty="0"/>
          </a:p>
          <a:p>
            <a:pPr marL="0" indent="0">
              <a:buNone/>
            </a:pPr>
            <a:r>
              <a:rPr lang="fr-FR" altLang="fr-FR" sz="2900" dirty="0" smtClean="0"/>
              <a:t>              </a:t>
            </a:r>
            <a:r>
              <a:rPr lang="fr-FR" altLang="fr-FR" sz="4800" dirty="0" smtClean="0">
                <a:hlinkClick r:id="rId7"/>
              </a:rPr>
              <a:t>http</a:t>
            </a:r>
            <a:r>
              <a:rPr lang="fr-FR" altLang="fr-FR" sz="4800" dirty="0">
                <a:hlinkClick r:id="rId7"/>
              </a:rPr>
              <a:t>://www.afitl.com/</a:t>
            </a:r>
            <a:r>
              <a:rPr lang="fr-FR" altLang="fr-FR" sz="4800" dirty="0"/>
              <a:t> 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2900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268760"/>
            <a:ext cx="40386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	</a:t>
            </a:r>
            <a:r>
              <a:rPr lang="fr-FR" altLang="fr-FR" sz="4800" b="1" dirty="0" smtClean="0"/>
              <a:t>Les sites des revues spécialisées</a:t>
            </a:r>
          </a:p>
          <a:p>
            <a:endParaRPr lang="fr-FR" altLang="fr-FR" sz="4800" dirty="0" smtClean="0"/>
          </a:p>
          <a:p>
            <a:r>
              <a:rPr lang="fr-FR" altLang="fr-FR" sz="4800" dirty="0" smtClean="0"/>
              <a:t>JTI (Journal pour le Transport International)  </a:t>
            </a:r>
            <a:r>
              <a:rPr lang="fr-FR" altLang="fr-FR" sz="4800" dirty="0" smtClean="0">
                <a:hlinkClick r:id="rId8"/>
              </a:rPr>
              <a:t>http://www.transportjournal.com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r>
              <a:rPr lang="fr-FR" altLang="fr-FR" sz="4800" dirty="0" smtClean="0"/>
              <a:t>Portail WK-Transport-logistique</a:t>
            </a:r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    </a:t>
            </a:r>
            <a:r>
              <a:rPr lang="fr-FR" altLang="fr-FR" sz="4800" dirty="0" smtClean="0">
                <a:hlinkClick r:id="rId9" tooltip="Portail Transport-Logistique de  Wolters Klüwer"/>
              </a:rPr>
              <a:t>http://www.wk-transport-logistique.fr</a:t>
            </a:r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  <a:p>
            <a:r>
              <a:rPr lang="fr-FR" altLang="fr-FR" sz="4800" dirty="0" smtClean="0"/>
              <a:t>La vie du rail	    </a:t>
            </a:r>
          </a:p>
          <a:p>
            <a:pPr marL="0" indent="0">
              <a:buNone/>
            </a:pPr>
            <a:r>
              <a:rPr lang="fr-FR" altLang="fr-FR" sz="4800" dirty="0" smtClean="0"/>
              <a:t>        </a:t>
            </a:r>
            <a:r>
              <a:rPr lang="fr-FR" altLang="fr-FR" sz="4800" dirty="0" smtClean="0">
                <a:hlinkClick r:id="rId10"/>
              </a:rPr>
              <a:t>http://www.laviedurail.com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4800" dirty="0" smtClean="0"/>
          </a:p>
          <a:p>
            <a:r>
              <a:rPr lang="fr-FR" altLang="fr-FR" sz="4800" dirty="0" smtClean="0"/>
              <a:t>Le marin</a:t>
            </a:r>
          </a:p>
          <a:p>
            <a:pPr marL="0" indent="0">
              <a:buNone/>
            </a:pPr>
            <a:r>
              <a:rPr lang="fr-FR" sz="4800" dirty="0" smtClean="0"/>
              <a:t>        </a:t>
            </a:r>
            <a:r>
              <a:rPr lang="fr-FR" sz="4800" dirty="0" smtClean="0">
                <a:hlinkClick r:id="rId11"/>
              </a:rPr>
              <a:t>http</a:t>
            </a:r>
            <a:r>
              <a:rPr lang="fr-FR" sz="4800" dirty="0">
                <a:hlinkClick r:id="rId11"/>
              </a:rPr>
              <a:t>://www.lemarin.fr/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  <a:p>
            <a:pPr marL="868680" lvl="3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>
                <a:solidFill>
                  <a:schemeClr val="tx1"/>
                </a:solidFill>
              </a:rPr>
              <a:t> </a:t>
            </a:r>
            <a:r>
              <a:rPr lang="fr-FR" altLang="fr-FR" sz="4800" b="1" dirty="0">
                <a:solidFill>
                  <a:schemeClr val="tx1"/>
                </a:solidFill>
              </a:rPr>
              <a:t>Les éditeurs spécialisés</a:t>
            </a:r>
          </a:p>
          <a:p>
            <a:r>
              <a:rPr lang="fr-FR" altLang="fr-FR" sz="4800" dirty="0"/>
              <a:t>Celse							        </a:t>
            </a:r>
            <a:r>
              <a:rPr lang="fr-FR" altLang="fr-FR" sz="4800" dirty="0">
                <a:hlinkClick r:id="rId12"/>
              </a:rPr>
              <a:t>http://www.celsedit.com</a:t>
            </a:r>
            <a:r>
              <a:rPr lang="fr-FR" altLang="fr-FR" sz="4800" dirty="0" smtClean="0">
                <a:hlinkClick r:id="rId12"/>
              </a:rPr>
              <a:t>/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r>
              <a:rPr lang="fr-FR" altLang="fr-FR" sz="4800" dirty="0" smtClean="0"/>
              <a:t>Le catalogue  : exemples de sélections thématiques</a:t>
            </a:r>
          </a:p>
          <a:p>
            <a:pPr marL="0" indent="0">
              <a:buNone/>
            </a:pPr>
            <a:r>
              <a:rPr lang="fr-FR" sz="5600" dirty="0" smtClean="0"/>
              <a:t>       </a:t>
            </a:r>
            <a:r>
              <a:rPr lang="fr-FR" sz="5600" dirty="0" smtClean="0">
                <a:hlinkClick r:id="rId13"/>
              </a:rPr>
              <a:t>buiut.wordpress.com/tag/transport</a:t>
            </a:r>
            <a:r>
              <a:rPr lang="fr-FR" sz="800" dirty="0">
                <a:hlinkClick r:id="rId13"/>
              </a:rPr>
              <a:t>/</a:t>
            </a:r>
            <a:endParaRPr lang="fr-FR" sz="800" dirty="0"/>
          </a:p>
          <a:p>
            <a:endParaRPr lang="fr-FR" altLang="fr-FR" sz="4800" dirty="0"/>
          </a:p>
          <a:p>
            <a:pPr marL="0" indent="0">
              <a:buNone/>
            </a:pPr>
            <a:r>
              <a:rPr lang="fr-FR" altLang="fr-FR" sz="4800" i="1" dirty="0" smtClean="0"/>
              <a:t>PS : Pour archiver ses recherches sur le web, on peut utiliser un pearltree : </a:t>
            </a:r>
          </a:p>
          <a:p>
            <a:pPr marL="0" indent="0">
              <a:buNone/>
            </a:pP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       </a:t>
            </a:r>
            <a:r>
              <a:rPr lang="fr-FR" sz="4800" dirty="0">
                <a:hlinkClick r:id="rId14"/>
              </a:rPr>
              <a:t>http://www.pearltrees.com/#/N-u=1_1280174&amp;N-fa=8143283&amp;N-s=1_8143449&amp;N-f=1_8143449&amp;N-p=78508519</a:t>
            </a:r>
            <a:r>
              <a:rPr lang="fr-FR" altLang="fr-FR" sz="4800" dirty="0" smtClean="0">
                <a:hlinkClick r:id="rId15"/>
              </a:rPr>
              <a:t>/</a:t>
            </a:r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</p:txBody>
      </p:sp>
    </p:spTree>
  </p:cSld>
  <p:clrMapOvr>
    <a:masterClrMapping/>
  </p:clrMapOvr>
  <p:transition spd="slow" advTm="462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		Récapitulatif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Etablir une bibliographie sur un sujet de votre choix en utilisant ces différent outils :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Catalogue local du SCD : ouvrages et revues imprimées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Revues en ligne du SCD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Documentation électronique du SCD : page UBODOC</a:t>
            </a:r>
          </a:p>
          <a:p>
            <a:endParaRPr lang="nl-NL" altLang="fr-FR" dirty="0" smtClean="0"/>
          </a:p>
          <a:p>
            <a:r>
              <a:rPr lang="fr-FR" altLang="fr-FR" dirty="0" smtClean="0"/>
              <a:t>Sites ou blogs spécialisés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Pour une  approche plus complète de la méthodologie de recherche documentaire, vous pouvez consulter le site : </a:t>
            </a:r>
            <a:endParaRPr lang="fr-FR" altLang="fr-FR" dirty="0"/>
          </a:p>
          <a:p>
            <a:pPr marL="0" indent="0">
              <a:buNone/>
            </a:pPr>
            <a:r>
              <a:rPr lang="fr-FR" altLang="fr-FR" dirty="0" smtClean="0"/>
              <a:t>ARBRADOC  </a:t>
            </a:r>
            <a:r>
              <a:rPr lang="fr-FR" dirty="0">
                <a:hlinkClick r:id="rId3"/>
              </a:rPr>
              <a:t>http://arbradoc.bu.univ-paris8.fr/</a:t>
            </a:r>
            <a:endParaRPr lang="fr-FR" altLang="fr-FR" dirty="0" smtClean="0"/>
          </a:p>
        </p:txBody>
      </p:sp>
    </p:spTree>
  </p:cSld>
  <p:clrMapOvr>
    <a:masterClrMapping/>
  </p:clrMapOvr>
  <p:transition spd="slow" advTm="307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434"/>
            <a:ext cx="9144000" cy="450713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IV-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Europresse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75434"/>
            <a:ext cx="8532440" cy="506187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IV-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Europresse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 – Bases de données et revues spécialisées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Exercices: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 - rechercher des revues consacrées au transport sur la liste A-Z des revues disponibles au SCD ; obtenir un article en texte intégral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	 - </a:t>
            </a:r>
            <a:r>
              <a:rPr lang="fr-FR" i="1" dirty="0"/>
              <a:t>dans les bases </a:t>
            </a:r>
            <a:r>
              <a:rPr lang="fr-FR" i="1" dirty="0" smtClean="0"/>
              <a:t>encyclopédiques de </a:t>
            </a:r>
            <a:r>
              <a:rPr lang="fr-FR" i="1" dirty="0"/>
              <a:t>données techniques </a:t>
            </a:r>
            <a:r>
              <a:rPr lang="fr-FR" i="1" dirty="0" smtClean="0"/>
              <a:t> </a:t>
            </a:r>
            <a:r>
              <a:rPr lang="fr-FR" i="1" dirty="0"/>
              <a:t>« Techniques de l’ingénieur»  et « Techniques de management pour l’ingénieur</a:t>
            </a:r>
            <a:r>
              <a:rPr lang="fr-FR" i="1" dirty="0" smtClean="0"/>
              <a:t>», rechercher des articles sur le transport « intelligent »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- recherches dans la base spécialisée « Vente et gestion », qui propose </a:t>
            </a:r>
            <a:r>
              <a:rPr lang="fr-FR" i="1" dirty="0"/>
              <a:t>s</a:t>
            </a:r>
            <a:r>
              <a:rPr lang="fr-FR" i="1" dirty="0" smtClean="0"/>
              <a:t>es articles uniquement en français en utilisant opérateurs et troncature</a:t>
            </a:r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- utiliser </a:t>
            </a:r>
            <a:r>
              <a:rPr lang="fr-FR" i="1" dirty="0"/>
              <a:t>l</a:t>
            </a:r>
            <a:r>
              <a:rPr lang="fr-FR" i="1" dirty="0" smtClean="0"/>
              <a:t>es filtres et extensions de l’interface </a:t>
            </a:r>
            <a:r>
              <a:rPr lang="fr-FR" i="1" dirty="0"/>
              <a:t> </a:t>
            </a:r>
            <a:r>
              <a:rPr lang="fr-FR" i="1" dirty="0" smtClean="0"/>
              <a:t>EBSCO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IV- Documentation électronique par discipline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4784"/>
            <a:ext cx="784887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– E-books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6372" y="1556792"/>
            <a:ext cx="8064896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i="1" dirty="0" smtClean="0"/>
              <a:t>	Exercices: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 - rechercher des ouvrages récents consacrés au transport et à la logistique sur Cairn et </a:t>
            </a:r>
            <a:r>
              <a:rPr lang="fr-FR" i="1" dirty="0" err="1" smtClean="0"/>
              <a:t>ScholarVox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- rechercher l’ouvrage :</a:t>
            </a:r>
          </a:p>
          <a:p>
            <a:pPr marL="0" indent="0">
              <a:buNone/>
            </a:pPr>
            <a:r>
              <a:rPr lang="fr-FR" sz="2000" dirty="0" err="1" smtClean="0"/>
              <a:t>Mathe</a:t>
            </a:r>
            <a:r>
              <a:rPr lang="fr-FR" sz="2000" dirty="0" smtClean="0"/>
              <a:t> Hervé et </a:t>
            </a:r>
            <a:r>
              <a:rPr lang="fr-FR" sz="2000" dirty="0" err="1" smtClean="0"/>
              <a:t>Tixier</a:t>
            </a:r>
            <a:r>
              <a:rPr lang="fr-FR" sz="2000" dirty="0" smtClean="0"/>
              <a:t> Daniel</a:t>
            </a:r>
            <a:r>
              <a:rPr lang="fr-FR" sz="2000" i="1" dirty="0" smtClean="0"/>
              <a:t>. La logistique. </a:t>
            </a:r>
            <a:r>
              <a:rPr lang="fr-FR" sz="2000" dirty="0" smtClean="0"/>
              <a:t>Paris : PUF,2014</a:t>
            </a:r>
          </a:p>
          <a:p>
            <a:pPr marL="0" indent="0">
              <a:buNone/>
            </a:pPr>
            <a:r>
              <a:rPr lang="fr-FR" i="1" dirty="0" smtClean="0"/>
              <a:t>dans la collection : Que sais-je?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- rechercher l’ouvrage :</a:t>
            </a:r>
            <a:endParaRPr lang="fr-FR" i="1" dirty="0"/>
          </a:p>
          <a:p>
            <a:pPr marL="0" indent="0">
              <a:buNone/>
            </a:pPr>
            <a:r>
              <a:rPr lang="fr-FR" sz="2200" dirty="0" err="1" smtClean="0"/>
              <a:t>Lyonnet</a:t>
            </a:r>
            <a:r>
              <a:rPr lang="fr-FR" sz="2200" dirty="0" smtClean="0"/>
              <a:t> et </a:t>
            </a:r>
            <a:r>
              <a:rPr lang="fr-FR" sz="2200" dirty="0" err="1" smtClean="0"/>
              <a:t>Senkel</a:t>
            </a:r>
            <a:r>
              <a:rPr lang="fr-FR" b="1" dirty="0" smtClean="0"/>
              <a:t>, </a:t>
            </a:r>
            <a:r>
              <a:rPr lang="fr-FR" i="1" dirty="0"/>
              <a:t>La </a:t>
            </a:r>
            <a:r>
              <a:rPr lang="fr-FR" i="1" dirty="0" smtClean="0"/>
              <a:t>logistique. </a:t>
            </a:r>
            <a:r>
              <a:rPr lang="fr-FR" dirty="0" smtClean="0"/>
              <a:t>Paris : </a:t>
            </a:r>
            <a:r>
              <a:rPr lang="fr-FR" dirty="0" err="1" smtClean="0"/>
              <a:t>Dunod</a:t>
            </a:r>
            <a:r>
              <a:rPr lang="fr-FR" dirty="0" smtClean="0"/>
              <a:t>, 2015</a:t>
            </a:r>
            <a:endParaRPr lang="fr-FR" b="1" dirty="0"/>
          </a:p>
          <a:p>
            <a:pPr marL="0" indent="0">
              <a:buNone/>
            </a:pPr>
            <a:r>
              <a:rPr lang="fr-FR" i="1" dirty="0" smtClean="0"/>
              <a:t>sur </a:t>
            </a:r>
            <a:r>
              <a:rPr lang="fr-FR" i="1" dirty="0" err="1" smtClean="0"/>
              <a:t>ScholarVox</a:t>
            </a:r>
            <a:r>
              <a:rPr lang="fr-FR" i="1" dirty="0" smtClean="0"/>
              <a:t>	</a:t>
            </a: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7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IV-EBOOKS :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ScholarVox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7" y="1412776"/>
            <a:ext cx="72111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IV-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Statista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700808"/>
            <a:ext cx="692308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IV-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Statista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Statistiques, études, infographies</a:t>
            </a:r>
            <a:endParaRPr lang="en-GB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772816"/>
            <a:ext cx="692308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108</Words>
  <Application>Microsoft Office PowerPoint</Application>
  <PresentationFormat>Affichage à l'écran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Times</vt:lpstr>
      <vt:lpstr>Times New Roman</vt:lpstr>
      <vt:lpstr>Custom Design</vt:lpstr>
      <vt:lpstr>1_Custom Design</vt:lpstr>
      <vt:lpstr>2_Custom Design</vt:lpstr>
      <vt:lpstr>3_Custom Design</vt:lpstr>
      <vt:lpstr>IV-Europresse</vt:lpstr>
      <vt:lpstr>IV- Europresse</vt:lpstr>
      <vt:lpstr>IV-Europresse</vt:lpstr>
      <vt:lpstr>IV- Les ressources en ligne de la bibliothèque  Ubodoc : portail des ressources du SCD 2 – Bases de données et revues spécialisées</vt:lpstr>
      <vt:lpstr>IV- Documentation électronique par discipline</vt:lpstr>
      <vt:lpstr>IV- Les ressources en ligne de la bibliothèque  Ubodoc : portail des ressources du SCD 3 – E-books</vt:lpstr>
      <vt:lpstr>IV-EBOOKS : ScholarVox</vt:lpstr>
      <vt:lpstr>IV-Statista</vt:lpstr>
      <vt:lpstr>IV-Statista Statistiques, études, infographies</vt:lpstr>
      <vt:lpstr>IV-Statista exemple</vt:lpstr>
      <vt:lpstr>V – Autres services sur UBODOC</vt:lpstr>
      <vt:lpstr> VI -Recherches sur le web  évaluer ses sources</vt:lpstr>
      <vt:lpstr>Liste non exhaustive de sites web et de blogs à consulter</vt:lpstr>
      <vt:lpstr>  Récapitulatif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458</cp:revision>
  <dcterms:created xsi:type="dcterms:W3CDTF">2006-01-30T15:12:58Z</dcterms:created>
  <dcterms:modified xsi:type="dcterms:W3CDTF">2023-09-08T14:33:27Z</dcterms:modified>
</cp:coreProperties>
</file>