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4003" r:id="rId4"/>
  </p:sldMasterIdLst>
  <p:notesMasterIdLst>
    <p:notesMasterId r:id="rId25"/>
  </p:notesMasterIdLst>
  <p:handoutMasterIdLst>
    <p:handoutMasterId r:id="rId26"/>
  </p:handoutMasterIdLst>
  <p:sldIdLst>
    <p:sldId id="279" r:id="rId5"/>
    <p:sldId id="315" r:id="rId6"/>
    <p:sldId id="316" r:id="rId7"/>
    <p:sldId id="281" r:id="rId8"/>
    <p:sldId id="339" r:id="rId9"/>
    <p:sldId id="319" r:id="rId10"/>
    <p:sldId id="327" r:id="rId11"/>
    <p:sldId id="335" r:id="rId12"/>
    <p:sldId id="321" r:id="rId13"/>
    <p:sldId id="329" r:id="rId14"/>
    <p:sldId id="334" r:id="rId15"/>
    <p:sldId id="380" r:id="rId16"/>
    <p:sldId id="376" r:id="rId17"/>
    <p:sldId id="381" r:id="rId18"/>
    <p:sldId id="377" r:id="rId19"/>
    <p:sldId id="378" r:id="rId20"/>
    <p:sldId id="357" r:id="rId21"/>
    <p:sldId id="359" r:id="rId22"/>
    <p:sldId id="370" r:id="rId23"/>
    <p:sldId id="371" r:id="rId24"/>
  </p:sldIdLst>
  <p:sldSz cx="9144000" cy="6858000" type="screen4x3"/>
  <p:notesSz cx="6662738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: les stratégies de recherche" id="{F80E3979-5E91-4072-B677-CC558406662C}">
          <p14:sldIdLst>
            <p14:sldId id="279"/>
            <p14:sldId id="315"/>
          </p14:sldIdLst>
        </p14:section>
        <p14:section name="Préparer le travail" id="{2DBDAA68-9313-46D4-AD7F-61EF7AFDE22A}">
          <p14:sldIdLst>
            <p14:sldId id="316"/>
            <p14:sldId id="281"/>
            <p14:sldId id="339"/>
          </p14:sldIdLst>
        </p14:section>
        <p14:section name="Elaborer des requêtes" id="{088DA9B6-02B6-4C3C-BCFB-6DC215B1A581}">
          <p14:sldIdLst>
            <p14:sldId id="319"/>
            <p14:sldId id="327"/>
            <p14:sldId id="335"/>
            <p14:sldId id="321"/>
            <p14:sldId id="329"/>
            <p14:sldId id="334"/>
            <p14:sldId id="380"/>
            <p14:sldId id="376"/>
            <p14:sldId id="381"/>
            <p14:sldId id="377"/>
          </p14:sldIdLst>
        </p14:section>
        <p14:section name="Accéder aux documents" id="{1A39D81A-9A56-410B-8A39-0F0AB99DF7E4}">
          <p14:sldIdLst>
            <p14:sldId id="378"/>
            <p14:sldId id="357"/>
            <p14:sldId id="359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ell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FF0066"/>
    <a:srgbClr val="CCCCFF"/>
    <a:srgbClr val="3366FF"/>
    <a:srgbClr val="9999FF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606" autoAdjust="0"/>
    <p:restoredTop sz="91101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4598B-4A5D-4B17-AE2C-FCBA2FF5CD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0101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577A24-E8B6-47E1-B635-AD2C35FF7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28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0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63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4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1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0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6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QUIMPER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0027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5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6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10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2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52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QUIMPER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5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344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0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8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43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445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69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3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k-transport-logistique.fr/" TargetMode="Externa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logique-solidaire.gouv.fr/" TargetMode="External"/><Relationship Id="rId3" Type="http://schemas.openxmlformats.org/officeDocument/2006/relationships/hyperlink" Target="http://www.lexilogos.com/presse_infos.htm" TargetMode="External"/><Relationship Id="rId7" Type="http://schemas.openxmlformats.org/officeDocument/2006/relationships/hyperlink" Target="https://fr-statista-com.scd-proxy.univ-brest.fr/" TargetMode="External"/><Relationship Id="rId2" Type="http://schemas.openxmlformats.org/officeDocument/2006/relationships/hyperlink" Target="https://news.google.com/nwshp?hl=fr&amp;tab=wn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ec.europa.eu/eurostat/" TargetMode="External"/><Relationship Id="rId5" Type="http://schemas.openxmlformats.org/officeDocument/2006/relationships/hyperlink" Target="http://www.insee.fr/fr/" TargetMode="External"/><Relationship Id="rId10" Type="http://schemas.openxmlformats.org/officeDocument/2006/relationships/hyperlink" Target="http://www.observatoire-transports-bretagne.fr/" TargetMode="External"/><Relationship Id="rId4" Type="http://schemas.openxmlformats.org/officeDocument/2006/relationships/hyperlink" Target="https://portail.basta.media/spip.php?page=sources" TargetMode="External"/><Relationship Id="rId9" Type="http://schemas.openxmlformats.org/officeDocument/2006/relationships/hyperlink" Target="https://www.francemobilites.f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co.unicaen.fr/" TargetMode="External"/><Relationship Id="rId2" Type="http://schemas.openxmlformats.org/officeDocument/2006/relationships/hyperlink" Target="http://dico.isc.cnrs.fr/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buiut.wordpress.com/2013/10/22/transport-terminologie-et-lexique/" TargetMode="External"/><Relationship Id="rId4" Type="http://schemas.openxmlformats.org/officeDocument/2006/relationships/hyperlink" Target="http://www.granddictionnaire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5904656" cy="1512168"/>
          </a:xfrm>
        </p:spPr>
        <p:txBody>
          <a:bodyPr/>
          <a:lstStyle/>
          <a:p>
            <a:pPr marL="263525" indent="-80963">
              <a:tabLst>
                <a:tab pos="893763" algn="l"/>
                <a:tab pos="985838" algn="l"/>
              </a:tabLst>
            </a:pPr>
            <a:r>
              <a:rPr lang="fr-FR" sz="2800" dirty="0" smtClean="0"/>
              <a:t>Atelier de recherche documentaire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</a:t>
            </a:r>
            <a:br>
              <a:rPr lang="fr-FR" sz="1800" dirty="0" smtClean="0"/>
            </a:br>
            <a:r>
              <a:rPr lang="fr-FR" sz="1800" dirty="0" smtClean="0"/>
              <a:t>       Service commun de documentation de l’UBO</a:t>
            </a:r>
            <a:endParaRPr lang="fr-FR" sz="1800" dirty="0"/>
          </a:p>
        </p:txBody>
      </p:sp>
      <p:sp>
        <p:nvSpPr>
          <p:cNvPr id="14340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395536" y="3683104"/>
            <a:ext cx="5545079" cy="621392"/>
          </a:xfrm>
        </p:spPr>
        <p:txBody>
          <a:bodyPr/>
          <a:lstStyle/>
          <a:p>
            <a:r>
              <a:rPr lang="fr-FR" altLang="fr-FR" dirty="0" smtClean="0"/>
              <a:t>	Formation des usagers</a:t>
            </a:r>
          </a:p>
          <a:p>
            <a:endParaRPr lang="fr-FR" altLang="fr-FR" dirty="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-13320" y="4293096"/>
            <a:ext cx="6097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-106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FF0000"/>
                </a:solidFill>
                <a:latin typeface="Times New Roman" pitchFamily="-106" charset="0"/>
              </a:rPr>
              <a:t>Management </a:t>
            </a:r>
            <a:r>
              <a:rPr lang="fr-FR" altLang="fr-FR" sz="2400" dirty="0">
                <a:solidFill>
                  <a:srgbClr val="FF0000"/>
                </a:solidFill>
                <a:latin typeface="Times New Roman" pitchFamily="-106" charset="0"/>
              </a:rPr>
              <a:t>de la logistique et des </a:t>
            </a:r>
            <a:r>
              <a:rPr lang="fr-FR" altLang="fr-FR" sz="2400" dirty="0" smtClean="0">
                <a:solidFill>
                  <a:srgbClr val="FF0000"/>
                </a:solidFill>
                <a:latin typeface="Times New Roman" pitchFamily="-106" charset="0"/>
              </a:rPr>
              <a:t>transports 1 : imprimé papier</a:t>
            </a:r>
          </a:p>
        </p:txBody>
      </p:sp>
      <p:pic>
        <p:nvPicPr>
          <p:cNvPr id="1028" name="Picture 4" descr="C:\Documents and Settings\botella\Local Settings\Temporary Internet Files\Content.IE5\MDEXUHGB\MC900388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10992"/>
            <a:ext cx="182721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botella\Local Settings\Temporary Internet Files\Content.IE5\IRKJON69\MC9000144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5111750"/>
            <a:ext cx="11588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botella\Local Settings\Temporary Internet Files\Content.IE5\IRKJON69\MC9003209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92696"/>
            <a:ext cx="18097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ocuments and Settings\botella\Local Settings\Temporary Internet Files\Content.IE5\QJMDMJU1\MC9003209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638800"/>
            <a:ext cx="1811338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botella\Local Settings\Temporary Internet Files\Content.IE5\IVS1UZIZ\MC9003119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550692"/>
            <a:ext cx="1827213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9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928448" cy="108012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 - 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requêtes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3-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 troncature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294584" cy="4896544"/>
          </a:xfrm>
        </p:spPr>
        <p:txBody>
          <a:bodyPr>
            <a:normAutofit fontScale="25000" lnSpcReduction="20000"/>
          </a:bodyPr>
          <a:lstStyle/>
          <a:p>
            <a:endParaRPr lang="fr-FR" altLang="fr-FR" sz="8000" dirty="0" smtClean="0"/>
          </a:p>
          <a:p>
            <a:r>
              <a:rPr lang="fr-FR" altLang="fr-FR" sz="8000" dirty="0" smtClean="0"/>
              <a:t>	C’est une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fr-FR" altLang="fr-FR" sz="8000" dirty="0" smtClean="0"/>
              <a:t>  qui permet d’élargir la recherche</a:t>
            </a:r>
          </a:p>
          <a:p>
            <a:endParaRPr lang="fr-FR" altLang="fr-FR" sz="8000" dirty="0" smtClean="0"/>
          </a:p>
          <a:p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Selon la base interrogée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ctr">
              <a:lnSpc>
                <a:spcPct val="80000"/>
              </a:lnSpc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 : transport*  </a:t>
            </a:r>
          </a:p>
          <a:p>
            <a:pPr>
              <a:lnSpc>
                <a:spcPct val="80000"/>
              </a:lnSpc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 recherche se fait sur les mots :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transporteur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transporteurs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transportation (en anglais)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…</a:t>
            </a:r>
          </a:p>
          <a:p>
            <a:pPr marL="0" indent="0">
              <a:buNone/>
            </a:pPr>
            <a:r>
              <a:rPr lang="fr-FR" alt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ransition spd="slow" advTm="9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Exemples de requêtes d’interrogation</a:t>
            </a:r>
          </a:p>
        </p:txBody>
      </p:sp>
      <p:sp>
        <p:nvSpPr>
          <p:cNvPr id="31747" name="Rectangle 2051"/>
          <p:cNvSpPr>
            <a:spLocks noGrp="1" noChangeArrowheads="1"/>
          </p:cNvSpPr>
          <p:nvPr>
            <p:ph idx="1"/>
          </p:nvPr>
        </p:nvSpPr>
        <p:spPr>
          <a:xfrm>
            <a:off x="1547664" y="1916832"/>
            <a:ext cx="6912768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altLang="fr-FR" i="1" dirty="0" smtClean="0"/>
              <a:t>Exemple : vous recherchez des ouvrages sur les problématiques transport – territoire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transport  territoire </a:t>
            </a:r>
          </a:p>
          <a:p>
            <a:r>
              <a:rPr lang="fr-FR" altLang="fr-FR" dirty="0" smtClean="0"/>
              <a:t>transport*   territ* </a:t>
            </a:r>
          </a:p>
          <a:p>
            <a:r>
              <a:rPr lang="fr-FR" altLang="fr-FR" dirty="0" smtClean="0"/>
              <a:t>(transport* ou </a:t>
            </a:r>
            <a:r>
              <a:rPr lang="fr-FR" altLang="fr-FR" dirty="0" err="1" smtClean="0"/>
              <a:t>logisti</a:t>
            </a:r>
            <a:r>
              <a:rPr lang="fr-FR" altLang="fr-FR" dirty="0" smtClean="0"/>
              <a:t>*) et  (</a:t>
            </a:r>
            <a:r>
              <a:rPr lang="fr-FR" altLang="fr-FR" dirty="0" err="1" smtClean="0"/>
              <a:t>loca</a:t>
            </a:r>
            <a:r>
              <a:rPr lang="fr-FR" altLang="fr-FR" dirty="0" smtClean="0"/>
              <a:t>* ou région* ou zone ou </a:t>
            </a:r>
            <a:r>
              <a:rPr lang="fr-FR" altLang="fr-FR" dirty="0" err="1" smtClean="0"/>
              <a:t>territo</a:t>
            </a:r>
            <a:r>
              <a:rPr lang="fr-FR" altLang="fr-FR" dirty="0" smtClean="0"/>
              <a:t>*)</a:t>
            </a:r>
          </a:p>
          <a:p>
            <a:pPr marL="0" indent="0">
              <a:buNone/>
            </a:pPr>
            <a:r>
              <a:rPr lang="fr-FR" altLang="fr-FR" dirty="0"/>
              <a:t> </a:t>
            </a:r>
            <a:endParaRPr lang="fr-FR" altLang="fr-FR" dirty="0" smtClean="0"/>
          </a:p>
          <a:p>
            <a:pPr marL="0" indent="0">
              <a:buNone/>
            </a:pPr>
            <a:r>
              <a:rPr lang="fr-FR" altLang="fr-FR" i="1" dirty="0" smtClean="0"/>
              <a:t>comparer les résultats</a:t>
            </a:r>
          </a:p>
          <a:p>
            <a:pPr marL="0" indent="0">
              <a:buNone/>
            </a:pP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Exercice </a:t>
            </a:r>
            <a:r>
              <a:rPr lang="fr-FR" altLang="fr-FR" i="1" dirty="0"/>
              <a:t>: onglet « recherche avancée »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r>
              <a:rPr lang="fr-FR" altLang="fr-FR" i="1" dirty="0" smtClean="0"/>
              <a:t>entrez </a:t>
            </a:r>
            <a:r>
              <a:rPr lang="fr-FR" altLang="fr-FR" i="1" dirty="0"/>
              <a:t>sur chaque ligne </a:t>
            </a:r>
            <a:r>
              <a:rPr lang="fr-FR" altLang="fr-FR" i="1" dirty="0" smtClean="0"/>
              <a:t>des séries de synonymes reliés par OU (union).</a:t>
            </a:r>
          </a:p>
          <a:p>
            <a:pPr marL="0" indent="0">
              <a:buNone/>
            </a:pPr>
            <a:r>
              <a:rPr lang="fr-FR" altLang="fr-FR" i="1" dirty="0" smtClean="0"/>
              <a:t>Réessayez en </a:t>
            </a:r>
            <a:r>
              <a:rPr lang="fr-FR" altLang="fr-FR" i="1" dirty="0"/>
              <a:t>u</a:t>
            </a:r>
            <a:r>
              <a:rPr lang="fr-FR" altLang="fr-FR" i="1" dirty="0" smtClean="0"/>
              <a:t>tilisant les troncatures</a:t>
            </a:r>
            <a:endParaRPr lang="fr-FR" altLang="fr-FR" i="1" dirty="0"/>
          </a:p>
          <a:p>
            <a:pPr marL="0" indent="0">
              <a:buNone/>
            </a:pPr>
            <a:endParaRPr lang="fr-FR" altLang="fr-FR" i="1" dirty="0" smtClean="0"/>
          </a:p>
        </p:txBody>
      </p:sp>
    </p:spTree>
  </p:cSld>
  <p:clrMapOvr>
    <a:masterClrMapping/>
  </p:clrMapOvr>
  <p:transition spd="slow" advTm="19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087" cy="1143000"/>
          </a:xfrm>
        </p:spPr>
        <p:txBody>
          <a:bodyPr/>
          <a:lstStyle/>
          <a:p>
            <a:r>
              <a:rPr lang="fr-FR" dirty="0" smtClean="0"/>
              <a:t>Recherche dans le catalogue</a:t>
            </a:r>
            <a:br>
              <a:rPr lang="fr-FR" dirty="0" smtClean="0"/>
            </a:br>
            <a:r>
              <a:rPr lang="fr-FR" dirty="0" smtClean="0"/>
              <a:t>élaboration des requêtes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814"/>
            <a:ext cx="9144000" cy="47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55776" y="0"/>
            <a:ext cx="5760615" cy="1143000"/>
          </a:xfrm>
        </p:spPr>
        <p:txBody>
          <a:bodyPr/>
          <a:lstStyle/>
          <a:p>
            <a:r>
              <a:rPr lang="fr-FR" dirty="0" smtClean="0"/>
              <a:t>Recherche simple</a:t>
            </a:r>
            <a:br>
              <a:rPr lang="fr-FR" dirty="0" smtClean="0"/>
            </a:br>
            <a:r>
              <a:rPr lang="fr-FR" dirty="0" smtClean="0"/>
              <a:t>Liste de notices et facettes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facette : </a:t>
            </a:r>
            <a:br>
              <a:rPr lang="fr-FR" dirty="0" smtClean="0"/>
            </a:br>
            <a:r>
              <a:rPr lang="fr-FR" sz="2400" dirty="0" smtClean="0"/>
              <a:t>Sélectionner les ouvrages présents  à l’IUT</a:t>
            </a:r>
            <a:endParaRPr lang="en-GB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7" y="1844824"/>
            <a:ext cx="75711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04813"/>
            <a:ext cx="6923087" cy="719931"/>
          </a:xfrm>
        </p:spPr>
        <p:txBody>
          <a:bodyPr/>
          <a:lstStyle/>
          <a:p>
            <a:r>
              <a:rPr lang="fr-FR" dirty="0" smtClean="0"/>
              <a:t>Notice et données d’exemplaire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547813"/>
            <a:ext cx="6923087" cy="40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Etagères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2206973"/>
            <a:ext cx="6923087" cy="34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00456" cy="64807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au document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partir d’une bibliographie : distinguer livre, revue (périodique) et article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Localiser le document physique à partir du catalogue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5" y="2708920"/>
            <a:ext cx="7499176" cy="3417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Notez les différences entre les deux références</a:t>
            </a:r>
          </a:p>
          <a:p>
            <a:pPr marL="0" indent="0">
              <a:buNone/>
            </a:pPr>
            <a:endParaRPr lang="fr-FR" i="1" dirty="0" smtClean="0"/>
          </a:p>
          <a:p>
            <a:r>
              <a:rPr lang="fr-FR" dirty="0" smtClean="0"/>
              <a:t> a) BELOTTI, Jean. </a:t>
            </a:r>
            <a:r>
              <a:rPr lang="fr-FR" i="1" dirty="0" smtClean="0"/>
              <a:t>Transport international de marchandises</a:t>
            </a:r>
            <a:r>
              <a:rPr lang="fr-FR" dirty="0" smtClean="0"/>
              <a:t>. Paris : Vuibert, 2012, 360 p.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b)  A.L. </a:t>
            </a:r>
            <a:r>
              <a:rPr lang="fr-FR" i="1" dirty="0" smtClean="0"/>
              <a:t>Transition énergétique, le projet de loi reporté à 2014</a:t>
            </a:r>
            <a:r>
              <a:rPr lang="fr-FR" dirty="0" smtClean="0"/>
              <a:t>. L'Officiel des Transporteurs, 13/09/2013, n° 2704, p</a:t>
            </a:r>
            <a:r>
              <a:rPr lang="fr-FR" dirty="0"/>
              <a:t>.</a:t>
            </a:r>
            <a:r>
              <a:rPr lang="fr-FR" dirty="0" smtClean="0"/>
              <a:t> 11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Localiser le premier document. Quelle est sa cote, comment le trouver et l’emprunter</a:t>
            </a:r>
            <a:r>
              <a:rPr lang="fr-FR" dirty="0" smtClean="0"/>
              <a:t>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68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Rechercher un article de périodique papier à partir du site d’une revue disposant d’un moteur de recherche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824440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altLang="fr-FR" sz="1800" i="1" dirty="0" smtClean="0"/>
          </a:p>
          <a:p>
            <a:r>
              <a:rPr lang="fr-FR" altLang="fr-FR" sz="1800" i="1" dirty="0" smtClean="0"/>
              <a:t>Recherchez </a:t>
            </a:r>
            <a:r>
              <a:rPr lang="fr-FR" altLang="fr-FR" sz="1800" i="1" dirty="0"/>
              <a:t>en vous aidant du catalogue </a:t>
            </a:r>
            <a:r>
              <a:rPr lang="fr-FR" altLang="fr-FR" sz="1800" i="1" dirty="0" smtClean="0"/>
              <a:t>(</a:t>
            </a:r>
            <a:r>
              <a:rPr lang="fr-FR" altLang="fr-FR" sz="1800" i="1" dirty="0"/>
              <a:t>deuxième ou troisième </a:t>
            </a:r>
            <a:r>
              <a:rPr lang="fr-FR" altLang="fr-FR" sz="1800" i="1" dirty="0" smtClean="0"/>
              <a:t>onglet</a:t>
            </a:r>
            <a:r>
              <a:rPr lang="fr-FR" altLang="fr-FR" sz="1800" i="1" dirty="0"/>
              <a:t>) </a:t>
            </a:r>
            <a:r>
              <a:rPr lang="fr-FR" altLang="fr-FR" sz="1800" i="1" dirty="0" smtClean="0"/>
              <a:t>:  </a:t>
            </a:r>
            <a:r>
              <a:rPr lang="fr-FR" altLang="fr-FR" sz="1800" i="1" dirty="0"/>
              <a:t>depuis quand la BU de l’IUT possède la revue « l’Officiel des transporteurs </a:t>
            </a:r>
            <a:r>
              <a:rPr lang="fr-FR" altLang="fr-FR" sz="1800" i="1" dirty="0" smtClean="0"/>
              <a:t>»?</a:t>
            </a:r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/>
              <a:t>retenir les éléments indispensables à la recherche de l’article dans la version </a:t>
            </a:r>
            <a:r>
              <a:rPr lang="fr-FR" altLang="fr-FR" sz="1800" i="1" dirty="0" smtClean="0"/>
              <a:t>imprimée en vous aidant du moteur de recherche du site web de la revue : </a:t>
            </a:r>
          </a:p>
          <a:p>
            <a:pPr marL="0" indent="0">
              <a:buNone/>
            </a:pPr>
            <a:endParaRPr lang="fr-FR" altLang="fr-FR" sz="1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Titre de l’article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Nom de l’auteur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Numéros de pages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 et date de la revue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altLang="fr-FR" sz="1800" dirty="0" smtClean="0"/>
          </a:p>
          <a:p>
            <a:r>
              <a:rPr lang="fr-FR" altLang="fr-FR" sz="1800" dirty="0" smtClean="0"/>
              <a:t>Exemple : l’Officiel des transporteurs  </a:t>
            </a:r>
            <a:r>
              <a:rPr lang="fr-FR" sz="1800" dirty="0" smtClean="0">
                <a:hlinkClick r:id="rId2"/>
              </a:rPr>
              <a:t> http</a:t>
            </a:r>
            <a:r>
              <a:rPr lang="fr-FR" sz="1800" dirty="0">
                <a:hlinkClick r:id="rId2"/>
              </a:rPr>
              <a:t>://www.wk-transport-logistique.fr/</a:t>
            </a:r>
            <a:endParaRPr lang="fr-FR" altLang="fr-FR" sz="1800" dirty="0" smtClean="0"/>
          </a:p>
          <a:p>
            <a:pPr marL="0" indent="0">
              <a:buNone/>
            </a:pPr>
            <a:r>
              <a:rPr lang="fr-FR" altLang="fr-FR" sz="1800" dirty="0" smtClean="0"/>
              <a:t>	</a:t>
            </a:r>
            <a:endParaRPr lang="fr-FR" altLang="fr-FR" sz="1800" i="1" dirty="0" smtClean="0"/>
          </a:p>
          <a:p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8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document - 1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 </a:t>
            </a:r>
            <a:r>
              <a:rPr lang="fr-FR" sz="2400" dirty="0" smtClean="0"/>
              <a:t>       </a:t>
            </a:r>
            <a:r>
              <a:rPr lang="fr-FR" altLang="fr-FR" sz="2400" dirty="0" smtClean="0">
                <a:solidFill>
                  <a:schemeClr val="accent5">
                    <a:lumMod val="50000"/>
                  </a:schemeClr>
                </a:solidFill>
              </a:rPr>
              <a:t>Recherche en salle de lecture : livres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8388424" cy="4896544"/>
          </a:xfrm>
        </p:spPr>
        <p:txBody>
          <a:bodyPr>
            <a:noAutofit/>
          </a:bodyPr>
          <a:lstStyle/>
          <a:p>
            <a:r>
              <a:rPr lang="fr-FR" altLang="fr-FR" sz="1800" i="1" dirty="0" smtClean="0"/>
              <a:t>Pour les ouvrages imprimés : localisations des ouvrages de la discipline </a:t>
            </a:r>
          </a:p>
          <a:p>
            <a:pPr marL="4305300" indent="-3411538"/>
            <a:r>
              <a:rPr lang="fr-FR" altLang="fr-FR" sz="1800" i="1" dirty="0" smtClean="0"/>
              <a:t>     Commerce-Transport  </a:t>
            </a:r>
          </a:p>
          <a:p>
            <a:pPr indent="0">
              <a:buNone/>
            </a:pPr>
            <a:r>
              <a:rPr lang="fr-FR" altLang="fr-FR" sz="1800" i="1" dirty="0" smtClean="0"/>
              <a:t>Gestion </a:t>
            </a:r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r>
              <a:rPr lang="fr-FR" altLang="fr-FR" sz="1800" i="1" dirty="0" smtClean="0"/>
              <a:t>Droit</a:t>
            </a:r>
          </a:p>
          <a:p>
            <a:endParaRPr lang="fr-FR" altLang="fr-FR" sz="1800" i="1" dirty="0" smtClean="0"/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41316"/>
              </p:ext>
            </p:extLst>
          </p:nvPr>
        </p:nvGraphicFramePr>
        <p:xfrm>
          <a:off x="5004048" y="2132856"/>
          <a:ext cx="3976092" cy="4104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914"/>
                <a:gridCol w="3302178"/>
              </a:tblGrid>
              <a:tr h="199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388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Economie des transports 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Economie des transports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5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388.03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Dictionnaires et lexiques / Terminologie des transports et de la logistique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388.04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Politiques des transports / Infrastructures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388.047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Environnement et transport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355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388.09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Histoire et géographie des transports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Réseaux routiers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transport routier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388.4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Transports urbains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385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Transports ferroviaires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Transports ferroviaires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385.7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Ferroutage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386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Transport fluvial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387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Transport maritime et aérien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transport maritime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387.1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Ports et économie portuaire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387.2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Navires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387.5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Flottes, compagnies, armements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387.54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Marins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387.544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Intermodalités - Terminaux - Conteneurs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7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387.7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Transports aériens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85410"/>
              </p:ext>
            </p:extLst>
          </p:nvPr>
        </p:nvGraphicFramePr>
        <p:xfrm>
          <a:off x="1043608" y="2708920"/>
          <a:ext cx="2808312" cy="1004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2232248"/>
              </a:tblGrid>
              <a:tr h="34746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658.7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Logistique - Gestion matérielle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658.7</a:t>
                      </a:r>
                      <a:endParaRPr lang="fr-FR" sz="1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Logistique</a:t>
                      </a:r>
                      <a:endParaRPr lang="fr-F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658.72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Fonction achats - Approvisionnements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658.78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Entrepôts - Manutention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658.787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Gestion de stocks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91077"/>
              </p:ext>
            </p:extLst>
          </p:nvPr>
        </p:nvGraphicFramePr>
        <p:xfrm>
          <a:off x="971600" y="4437112"/>
          <a:ext cx="3384376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785"/>
                <a:gridCol w="284859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343.093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Droit du transport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343.096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Droit maritime 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Stratégies de recherche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8" y="1628800"/>
            <a:ext cx="7560840" cy="4470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I – Préparer le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Définir le but du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Identifier et préciser le sujet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Choisir ses sources</a:t>
            </a:r>
          </a:p>
          <a:p>
            <a:pPr marL="0" indent="0">
              <a:buNone/>
            </a:pPr>
            <a:r>
              <a:rPr lang="fr-FR" altLang="fr-FR" dirty="0" smtClean="0"/>
              <a:t>II - Elaborer des requêtes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Mots clés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Opérateurs logiques (booléens)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Troncature</a:t>
            </a:r>
          </a:p>
          <a:p>
            <a:pPr marL="0" indent="0">
              <a:buNone/>
            </a:pPr>
            <a:r>
              <a:rPr lang="fr-FR" altLang="fr-FR" dirty="0" smtClean="0"/>
              <a:t>III - Accéder aux documents</a:t>
            </a:r>
          </a:p>
          <a:p>
            <a:pPr marL="0" indent="0">
              <a:buNone/>
            </a:pPr>
            <a:r>
              <a:rPr lang="fr-FR" altLang="fr-FR" dirty="0" smtClean="0"/>
              <a:t>IV - Ressources en ligne du SCD :Ubodoc</a:t>
            </a:r>
          </a:p>
          <a:p>
            <a:pPr marL="0" indent="0">
              <a:buNone/>
            </a:pPr>
            <a:r>
              <a:rPr lang="fr-FR" altLang="fr-FR" dirty="0" smtClean="0"/>
              <a:t>V - Recherches sur le web : évaluer </a:t>
            </a:r>
            <a:r>
              <a:rPr lang="fr-FR" altLang="fr-FR" dirty="0"/>
              <a:t>ses </a:t>
            </a:r>
            <a:r>
              <a:rPr lang="fr-FR" altLang="fr-FR" dirty="0" smtClean="0"/>
              <a:t>sources</a:t>
            </a:r>
          </a:p>
          <a:p>
            <a:r>
              <a:rPr lang="fr-FR" altLang="fr-FR" dirty="0" smtClean="0"/>
              <a:t>Quelques sites à consulter</a:t>
            </a:r>
            <a:endParaRPr lang="fr-FR" altLang="fr-FR" dirty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22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- 2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      </a:t>
            </a:r>
            <a:r>
              <a:rPr lang="fr-FR" altLang="fr-FR" sz="2400" dirty="0" smtClean="0">
                <a:solidFill>
                  <a:schemeClr val="accent5">
                    <a:lumMod val="50000"/>
                  </a:schemeClr>
                </a:solidFill>
              </a:rPr>
              <a:t>Recherche en salle de lecture : revues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8388424" cy="4896544"/>
          </a:xfrm>
        </p:spPr>
        <p:txBody>
          <a:bodyPr>
            <a:noAutofit/>
          </a:bodyPr>
          <a:lstStyle/>
          <a:p>
            <a:r>
              <a:rPr lang="fr-FR" altLang="fr-FR" sz="1800" i="1" dirty="0" smtClean="0"/>
              <a:t>Localisation des revues imprimées  de la discipline :   </a:t>
            </a:r>
          </a:p>
          <a:p>
            <a:pPr marL="0" indent="0">
              <a:buNone/>
            </a:pPr>
            <a:r>
              <a:rPr lang="fr-FR" altLang="fr-FR" sz="1800" i="1" dirty="0" smtClean="0"/>
              <a:t>     </a:t>
            </a:r>
          </a:p>
          <a:p>
            <a:pPr marL="0" indent="0">
              <a:buNone/>
            </a:pPr>
            <a:r>
              <a:rPr lang="fr-FR" altLang="fr-FR" sz="1800" i="1" dirty="0" smtClean="0"/>
              <a:t> </a:t>
            </a:r>
            <a:r>
              <a:rPr lang="fr-FR" altLang="fr-FR" sz="1800" dirty="0" smtClean="0"/>
              <a:t>Meuble des revues de la salle de lecture section Transport : </a:t>
            </a:r>
            <a:endParaRPr lang="fr-FR" altLang="fr-FR" sz="1800" dirty="0"/>
          </a:p>
          <a:p>
            <a:r>
              <a:rPr lang="fr-FR" altLang="fr-FR" sz="1800" i="1" dirty="0" smtClean="0"/>
              <a:t>Bulletin des transports et de la logistique</a:t>
            </a:r>
          </a:p>
          <a:p>
            <a:r>
              <a:rPr lang="fr-FR" altLang="fr-FR" sz="1800" i="1" dirty="0" smtClean="0"/>
              <a:t>Journal de la marine marchande</a:t>
            </a:r>
          </a:p>
          <a:p>
            <a:r>
              <a:rPr lang="fr-FR" altLang="fr-FR" sz="1800" i="1" dirty="0" smtClean="0"/>
              <a:t>Logistique magazine</a:t>
            </a:r>
          </a:p>
          <a:p>
            <a:r>
              <a:rPr lang="fr-FR" altLang="fr-FR" sz="1800" i="1" dirty="0" smtClean="0"/>
              <a:t>L’officiel des transporteurs</a:t>
            </a:r>
          </a:p>
          <a:p>
            <a:r>
              <a:rPr lang="fr-FR" altLang="fr-FR" sz="1800" i="1" dirty="0" smtClean="0"/>
              <a:t>Transports</a:t>
            </a:r>
          </a:p>
          <a:p>
            <a:r>
              <a:rPr lang="fr-FR" altLang="fr-FR" sz="1800" i="1" dirty="0" smtClean="0"/>
              <a:t>Transports publics</a:t>
            </a:r>
          </a:p>
          <a:p>
            <a:r>
              <a:rPr lang="fr-FR" altLang="fr-FR" sz="1800" i="1" dirty="0" smtClean="0"/>
              <a:t>La vie du rail</a:t>
            </a:r>
          </a:p>
          <a:p>
            <a:pPr marL="0" indent="0">
              <a:buNone/>
            </a:pPr>
            <a:r>
              <a:rPr lang="fr-FR" altLang="fr-FR" sz="1800" dirty="0" smtClean="0"/>
              <a:t>Kiosque presse</a:t>
            </a:r>
          </a:p>
          <a:p>
            <a:pPr marL="0" indent="355600">
              <a:buNone/>
            </a:pPr>
            <a:r>
              <a:rPr lang="fr-FR" altLang="fr-FR" sz="1800" i="1" dirty="0" smtClean="0"/>
              <a:t>Le marin et son supplément mensuel</a:t>
            </a:r>
            <a:endParaRPr lang="fr-FR" altLang="fr-FR" sz="1800" i="1" dirty="0"/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D’autres titres sont disponibles, mais ils ne sont plus actualisés</a:t>
            </a:r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4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28448" cy="1224136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Préparer le travail</a:t>
            </a:r>
            <a:r>
              <a:rPr lang="fr-FR" altLang="fr-FR" dirty="0" smtClean="0">
                <a:solidFill>
                  <a:srgbClr val="7B9899"/>
                </a:solidFill>
              </a:rPr>
              <a:t/>
            </a:r>
            <a:br>
              <a:rPr lang="fr-FR" altLang="fr-FR" dirty="0" smtClean="0">
                <a:solidFill>
                  <a:srgbClr val="7B9899"/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1-Définir le but du travail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2060575"/>
            <a:ext cx="7704857" cy="403860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Première approche d’un sujet</a:t>
            </a:r>
          </a:p>
          <a:p>
            <a:r>
              <a:rPr lang="fr-FR" altLang="fr-FR" dirty="0" smtClean="0"/>
              <a:t>Révisions, compléments de cours, exercices, exposés</a:t>
            </a:r>
          </a:p>
          <a:p>
            <a:r>
              <a:rPr lang="fr-FR" altLang="fr-FR" dirty="0" smtClean="0"/>
              <a:t>Projet tuteuré</a:t>
            </a:r>
          </a:p>
          <a:p>
            <a:r>
              <a:rPr lang="fr-FR" altLang="fr-FR" dirty="0" smtClean="0"/>
              <a:t>PPP</a:t>
            </a:r>
          </a:p>
          <a:p>
            <a:r>
              <a:rPr lang="fr-FR" altLang="fr-FR" dirty="0" smtClean="0"/>
              <a:t>Rapport de stage</a:t>
            </a:r>
          </a:p>
          <a:p>
            <a:r>
              <a:rPr lang="fr-FR" altLang="fr-FR" dirty="0" smtClean="0"/>
              <a:t>Mémoire</a:t>
            </a:r>
          </a:p>
          <a:p>
            <a:pPr marL="0" indent="0">
              <a:buNone/>
            </a:pPr>
            <a:r>
              <a:rPr lang="fr-FR" altLang="fr-FR" dirty="0" smtClean="0"/>
              <a:t>etc. … 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3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44824"/>
            <a:ext cx="584296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200" dirty="0" smtClean="0">
                <a:solidFill>
                  <a:srgbClr val="000000"/>
                </a:solidFill>
              </a:rPr>
              <a:t>impossibilité </a:t>
            </a:r>
            <a:r>
              <a:rPr lang="fr-FR" altLang="fr-FR" sz="3200" dirty="0">
                <a:solidFill>
                  <a:srgbClr val="000000"/>
                </a:solidFill>
              </a:rPr>
              <a:t>de tout traiter :</a:t>
            </a:r>
            <a:br>
              <a:rPr lang="fr-FR" altLang="fr-FR" sz="3200" dirty="0">
                <a:solidFill>
                  <a:srgbClr val="000000"/>
                </a:solidFill>
              </a:rPr>
            </a:br>
            <a:r>
              <a:rPr lang="fr-FR" altLang="fr-FR" sz="3200" dirty="0">
                <a:solidFill>
                  <a:srgbClr val="000000"/>
                </a:solidFill>
              </a:rPr>
              <a:t> il faut hiérarchiser et délimiter</a:t>
            </a: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endParaRPr lang="fr-FR" alt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3140968"/>
            <a:ext cx="7776863" cy="3096344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mise en contexte </a:t>
            </a:r>
            <a:r>
              <a:rPr lang="fr-FR" altLang="fr-FR" dirty="0">
                <a:solidFill>
                  <a:srgbClr val="002060"/>
                </a:solidFill>
              </a:rPr>
              <a:t>: </a:t>
            </a:r>
            <a:r>
              <a:rPr lang="fr-FR" altLang="fr-FR" dirty="0" smtClean="0">
                <a:solidFill>
                  <a:srgbClr val="002060"/>
                </a:solidFill>
              </a:rPr>
              <a:t>historique, actualité, territoire, etc….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>
                <a:solidFill>
                  <a:srgbClr val="002060"/>
                </a:solidFill>
              </a:rPr>
              <a:t>e</a:t>
            </a:r>
            <a:r>
              <a:rPr lang="fr-FR" altLang="fr-FR" dirty="0" smtClean="0">
                <a:solidFill>
                  <a:srgbClr val="002060"/>
                </a:solidFill>
              </a:rPr>
              <a:t>njeux   - généraux (sociaux, politiques</a:t>
            </a:r>
            <a:r>
              <a:rPr lang="fr-FR" altLang="fr-FR" dirty="0">
                <a:solidFill>
                  <a:srgbClr val="002060"/>
                </a:solidFill>
              </a:rPr>
              <a:t>, </a:t>
            </a:r>
            <a:r>
              <a:rPr lang="fr-FR" altLang="fr-FR" dirty="0" smtClean="0">
                <a:solidFill>
                  <a:srgbClr val="002060"/>
                </a:solidFill>
              </a:rPr>
              <a:t>économiques, écologiques …)</a:t>
            </a: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                 - au niveau de l’entreprise (métiers, activités, stratégies …)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Font typeface="Wingdings 2"/>
              <a:buNone/>
              <a:defRPr/>
            </a:pPr>
            <a:r>
              <a:rPr lang="fr-FR" altLang="fr-FR" dirty="0">
                <a:solidFill>
                  <a:srgbClr val="002060"/>
                </a:solidFill>
              </a:rPr>
              <a:t>	 </a:t>
            </a:r>
            <a:r>
              <a:rPr lang="fr-FR" altLang="fr-FR" dirty="0" smtClean="0">
                <a:solidFill>
                  <a:srgbClr val="002060"/>
                </a:solidFill>
              </a:rPr>
              <a:t>  - spécifiques à votre travail (qu’attend-on de vous? Quels sont         	       vos objectifs et vos contraintes?)</a:t>
            </a:r>
          </a:p>
          <a:p>
            <a:pPr fontAlgn="auto">
              <a:spcAft>
                <a:spcPts val="0"/>
              </a:spcAft>
              <a:buClr>
                <a:srgbClr val="D16349"/>
              </a:buClr>
              <a:buFont typeface="Arial" panose="020B0604020202020204" pitchFamily="34" charset="0"/>
              <a:buChar char="•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9525" indent="-9525">
              <a:buClr>
                <a:srgbClr val="D16349"/>
              </a:buClr>
              <a:buFont typeface="Arial" panose="020B0604020202020204" pitchFamily="34" charset="0"/>
              <a:buChar char="•"/>
              <a:tabLst>
                <a:tab pos="263525" algn="l"/>
              </a:tabLst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	aspects à traiter : </a:t>
            </a:r>
            <a:r>
              <a:rPr lang="fr-FR" altLang="fr-FR" dirty="0">
                <a:solidFill>
                  <a:srgbClr val="002060"/>
                </a:solidFill>
              </a:rPr>
              <a:t>commerciaux, techniques, entrepreneuriaux, </a:t>
            </a:r>
            <a:r>
              <a:rPr lang="fr-FR" altLang="fr-FR" dirty="0" smtClean="0">
                <a:solidFill>
                  <a:srgbClr val="002060"/>
                </a:solidFill>
              </a:rPr>
              <a:t>managériaux, financiers,  juridiques, </a:t>
            </a:r>
            <a:r>
              <a:rPr lang="fr-FR" altLang="fr-FR" dirty="0">
                <a:solidFill>
                  <a:srgbClr val="002060"/>
                </a:solidFill>
              </a:rPr>
              <a:t>ressources humaines </a:t>
            </a:r>
            <a:r>
              <a:rPr lang="fr-FR" altLang="fr-FR" dirty="0" smtClean="0">
                <a:solidFill>
                  <a:srgbClr val="002060"/>
                </a:solidFill>
              </a:rPr>
              <a:t> etc</a:t>
            </a:r>
            <a:r>
              <a:rPr lang="fr-FR" altLang="fr-FR" dirty="0">
                <a:solidFill>
                  <a:srgbClr val="002060"/>
                </a:solidFill>
              </a:rPr>
              <a:t>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>
              <a:solidFill>
                <a:schemeClr val="bg1"/>
              </a:solidFill>
              <a:cs typeface="Times New Roman" pitchFamily="-10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233056"/>
            <a:ext cx="556947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7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5827812" cy="1296144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Préparer le travail </a:t>
            </a:r>
            <a: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3- Choisir </a:t>
            </a:r>
            <a:r>
              <a:rPr lang="fr-FR" altLang="fr-FR" sz="3200" dirty="0">
                <a:solidFill>
                  <a:srgbClr val="7B9899"/>
                </a:solidFill>
              </a:rPr>
              <a:t>s</a:t>
            </a:r>
            <a:r>
              <a:rPr lang="fr-FR" altLang="fr-FR" sz="3200" dirty="0" smtClean="0">
                <a:solidFill>
                  <a:srgbClr val="7B9899"/>
                </a:solidFill>
              </a:rPr>
              <a:t>es sources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03648" y="1412776"/>
            <a:ext cx="7402215" cy="52565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100" b="1" dirty="0" smtClean="0"/>
              <a:t>première approche d’un sujet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article de dictionnaire ou d’encyclopédie imprimé ou en ligne par ex. : Wikipédia (avec certaines précautions), Le Robert, le Grand </a:t>
            </a:r>
            <a:r>
              <a:rPr lang="fr-FR" sz="1100" dirty="0"/>
              <a:t>D</a:t>
            </a:r>
            <a:r>
              <a:rPr lang="fr-FR" sz="1100" dirty="0" smtClean="0"/>
              <a:t>ictionnaire Terminologique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363538"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contexte, enjeux : la presse et les sites institutionnels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consulter </a:t>
            </a:r>
            <a:r>
              <a:rPr lang="fr-FR" sz="1100" dirty="0"/>
              <a:t>régulièrement les revues imprimées de la bibliothèque (presse générale, économique, </a:t>
            </a:r>
            <a:r>
              <a:rPr lang="fr-FR" sz="1100" dirty="0" smtClean="0"/>
              <a:t>	professionnelle</a:t>
            </a:r>
            <a:r>
              <a:rPr lang="fr-FR" sz="1100" dirty="0"/>
              <a:t>) </a:t>
            </a:r>
            <a:endParaRPr lang="fr-FR" sz="1100" dirty="0" smtClean="0"/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jeter </a:t>
            </a:r>
            <a:r>
              <a:rPr lang="fr-FR" sz="1100" dirty="0"/>
              <a:t>un œil sur </a:t>
            </a:r>
            <a:r>
              <a:rPr lang="fr-FR" sz="1100" dirty="0">
                <a:hlinkClick r:id="rId2"/>
              </a:rPr>
              <a:t>Google </a:t>
            </a:r>
            <a:r>
              <a:rPr lang="fr-FR" sz="1100" dirty="0" smtClean="0">
                <a:hlinkClick r:id="rId2"/>
              </a:rPr>
              <a:t>actualités</a:t>
            </a:r>
            <a:r>
              <a:rPr lang="fr-FR" sz="1100" dirty="0"/>
              <a:t> </a:t>
            </a:r>
            <a:r>
              <a:rPr lang="fr-FR" sz="1100" dirty="0" smtClean="0"/>
              <a:t>(possibilité de créer une alerte e-mail sur une requête) 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sur </a:t>
            </a:r>
            <a:r>
              <a:rPr lang="fr-FR" sz="1100" dirty="0"/>
              <a:t>les sites des titres de la presse locale, nationale, </a:t>
            </a:r>
            <a:r>
              <a:rPr lang="fr-FR" sz="1100" dirty="0" smtClean="0"/>
              <a:t>internationale, en </a:t>
            </a:r>
            <a:r>
              <a:rPr lang="fr-FR" sz="1100" dirty="0"/>
              <a:t>utilisant par exemple </a:t>
            </a:r>
            <a:r>
              <a:rPr lang="fr-FR" sz="1100" dirty="0" smtClean="0">
                <a:hlinkClick r:id="rId3"/>
              </a:rPr>
              <a:t>http</a:t>
            </a:r>
            <a:r>
              <a:rPr lang="fr-FR" sz="1100" dirty="0">
                <a:hlinkClick r:id="rId3"/>
              </a:rPr>
              <a:t>://</a:t>
            </a:r>
            <a:r>
              <a:rPr lang="fr-FR" sz="1100" dirty="0" smtClean="0">
                <a:hlinkClick r:id="rId3"/>
              </a:rPr>
              <a:t>www.lexilogos.com/presse_infos.htm</a:t>
            </a:r>
            <a:r>
              <a:rPr lang="fr-FR" sz="1100" dirty="0" smtClean="0"/>
              <a:t> (voir rubrique Presse en ligne  sur </a:t>
            </a:r>
            <a:r>
              <a:rPr lang="fr-FR" sz="1100" dirty="0" err="1" smtClean="0"/>
              <a:t>Ubodoc</a:t>
            </a:r>
            <a:r>
              <a:rPr lang="fr-FR" sz="1100" dirty="0" smtClean="0"/>
              <a:t>)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smtClean="0">
                <a:hlinkClick r:id="rId4"/>
              </a:rPr>
              <a:t>https://portail.basta.media</a:t>
            </a:r>
            <a:r>
              <a:rPr lang="fr-FR" sz="1100" dirty="0"/>
              <a:t>	</a:t>
            </a:r>
            <a:r>
              <a:rPr lang="fr-FR" sz="1100" dirty="0" smtClean="0"/>
              <a:t> : regards critiques sur la presse « </a:t>
            </a:r>
            <a:r>
              <a:rPr lang="fr-FR" sz="1100" dirty="0" err="1" smtClean="0"/>
              <a:t>mainstream</a:t>
            </a:r>
            <a:r>
              <a:rPr lang="fr-FR" sz="1100" dirty="0" smtClean="0"/>
              <a:t> »</a:t>
            </a:r>
          </a:p>
          <a:p>
            <a:pPr marL="542925" lvl="1" indent="14288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archives de presse (</a:t>
            </a:r>
            <a:r>
              <a:rPr lang="fr-FR" sz="1100" dirty="0"/>
              <a:t>voir Europresse </a:t>
            </a:r>
            <a:r>
              <a:rPr lang="fr-FR" sz="1100" dirty="0" smtClean="0"/>
              <a:t>sur UBODOC pour </a:t>
            </a:r>
            <a:r>
              <a:rPr lang="fr-FR" sz="1100" dirty="0"/>
              <a:t>archives et revues de presse) </a:t>
            </a:r>
            <a:endParaRPr lang="fr-FR" sz="1100" dirty="0" smtClean="0"/>
          </a:p>
          <a:p>
            <a:pPr marL="542925" lvl="1" indent="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sites institutionnels et </a:t>
            </a:r>
            <a:r>
              <a:rPr lang="fr-FR" sz="1100" dirty="0" err="1" smtClean="0"/>
              <a:t>statistiquies</a:t>
            </a:r>
            <a:r>
              <a:rPr lang="fr-FR" sz="1100" dirty="0" smtClean="0"/>
              <a:t> comme l’</a:t>
            </a:r>
            <a:r>
              <a:rPr lang="fr-FR" sz="1100" dirty="0" smtClean="0">
                <a:hlinkClick r:id="rId5"/>
              </a:rPr>
              <a:t>INSEE</a:t>
            </a:r>
            <a:r>
              <a:rPr lang="fr-FR" sz="1100" dirty="0" smtClean="0"/>
              <a:t> , </a:t>
            </a:r>
            <a:r>
              <a:rPr lang="fr-FR" sz="1100" dirty="0" smtClean="0">
                <a:hlinkClick r:id="rId6"/>
              </a:rPr>
              <a:t>EUROSTAT</a:t>
            </a:r>
            <a:r>
              <a:rPr lang="fr-FR" sz="1100" dirty="0" smtClean="0"/>
              <a:t>,   </a:t>
            </a:r>
            <a:r>
              <a:rPr lang="fr-FR" sz="1100" dirty="0" smtClean="0">
                <a:hlinkClick r:id="rId7"/>
              </a:rPr>
              <a:t>STATISTA</a:t>
            </a:r>
            <a:endParaRPr lang="fr-FR" sz="1100" dirty="0" smtClean="0"/>
          </a:p>
          <a:p>
            <a:pPr marL="274320" lvl="1" indent="0">
              <a:buNone/>
              <a:defRPr/>
            </a:pPr>
            <a:r>
              <a:rPr lang="fr-FR" sz="1100" dirty="0" smtClean="0"/>
              <a:t> </a:t>
            </a:r>
            <a:r>
              <a:rPr lang="fr-FR" sz="1100" dirty="0"/>
              <a:t>	</a:t>
            </a:r>
            <a:r>
              <a:rPr lang="fr-FR" sz="1100" dirty="0" smtClean="0"/>
              <a:t>ou celui du </a:t>
            </a:r>
            <a:r>
              <a:rPr lang="fr-FR" sz="1100" dirty="0"/>
              <a:t>ministère des transports : </a:t>
            </a:r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         </a:t>
            </a:r>
            <a:r>
              <a:rPr lang="fr-FR" sz="1100" dirty="0" smtClean="0">
                <a:hlinkClick r:id="rId8"/>
              </a:rPr>
              <a:t> https://www.ecologique-solidaire.gouv.fr/</a:t>
            </a:r>
            <a:r>
              <a:rPr lang="fr-FR" sz="1100" dirty="0"/>
              <a:t> </a:t>
            </a:r>
            <a:r>
              <a:rPr lang="fr-FR" sz="1100" dirty="0" smtClean="0"/>
              <a:t>Observatoire des mobilités : </a:t>
            </a:r>
            <a:r>
              <a:rPr lang="fr-FR" sz="1100" dirty="0" smtClean="0">
                <a:hlinkClick r:id="rId9"/>
              </a:rPr>
              <a:t>https</a:t>
            </a:r>
            <a:r>
              <a:rPr lang="fr-FR" sz="1100" dirty="0">
                <a:hlinkClick r:id="rId9"/>
              </a:rPr>
              <a:t>://www.francemobilites.fr/</a:t>
            </a:r>
            <a:endParaRPr lang="fr-FR" sz="1100" dirty="0" smtClean="0"/>
          </a:p>
          <a:p>
            <a:pPr marL="274320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	ou encore l’observatoire régional des transports de Bretagne</a:t>
            </a:r>
          </a:p>
          <a:p>
            <a:pPr marL="274320" lvl="1" indent="0">
              <a:buNone/>
              <a:defRPr/>
            </a:pPr>
            <a:r>
              <a:rPr lang="fr-FR" sz="1100" dirty="0" smtClean="0"/>
              <a:t>           </a:t>
            </a:r>
            <a:r>
              <a:rPr lang="fr-FR" sz="1100" dirty="0">
                <a:hlinkClick r:id="rId10"/>
              </a:rPr>
              <a:t>http://www.observatoire-transports-bretagne.fr/</a:t>
            </a:r>
            <a:endParaRPr lang="fr-FR" sz="1100" dirty="0"/>
          </a:p>
          <a:p>
            <a:pPr marL="274320" lvl="1" indent="0" fontAlgn="auto">
              <a:spcAft>
                <a:spcPts val="0"/>
              </a:spcAft>
              <a:buNone/>
              <a:defRPr/>
            </a:pPr>
            <a:endParaRPr lang="fr-FR" sz="1100" dirty="0" smtClean="0"/>
          </a:p>
          <a:p>
            <a:pPr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pour approfondir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manuels et ouvrages totalement ou partiellement consacrés au sujet - regarder les tables des matières et les préfaces, pas seulement le titre -, articles de revues spécialisées :recherche sur le catalogue ou en salle de lecture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notes de cours, sites web et blogs d’enseignants ou de professionnels (après évaluation de la qualité et de la fiabilité des sources)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273050" indent="-273050" fontAlgn="auto">
              <a:spcAft>
                <a:spcPts val="0"/>
              </a:spcAft>
              <a:buFont typeface="Wingdings 2"/>
              <a:buChar char=""/>
              <a:tabLst>
                <a:tab pos="180975" algn="l"/>
              </a:tabLst>
              <a:defRPr/>
            </a:pPr>
            <a:r>
              <a:rPr lang="fr-FR" sz="1100" b="1" dirty="0" smtClean="0"/>
              <a:t> projets, rapports, mémoires </a:t>
            </a:r>
            <a:r>
              <a:rPr lang="fr-FR" sz="1100" b="1" dirty="0"/>
              <a:t>:</a:t>
            </a:r>
          </a:p>
          <a:p>
            <a:pPr marL="542925" lvl="1" indent="952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presse professionnelle, bases de données et revues spécialisées (recherche sur UBODOC), référentiels techniques, documents fournis par les entreprises (pour les stages notamment), statistiques et infographies (</a:t>
            </a:r>
            <a:r>
              <a:rPr lang="fr-FR" sz="1100" dirty="0" err="1" smtClean="0"/>
              <a:t>Statista</a:t>
            </a:r>
            <a:r>
              <a:rPr lang="fr-FR" sz="1100" dirty="0" smtClean="0"/>
              <a:t>)</a:t>
            </a:r>
          </a:p>
        </p:txBody>
      </p:sp>
    </p:spTree>
  </p:cSld>
  <p:clrMapOvr>
    <a:masterClrMapping/>
  </p:clrMapOvr>
  <p:transition spd="slow" advTm="17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680" y="476672"/>
            <a:ext cx="7200800" cy="1052735"/>
          </a:xfrm>
          <a:noFill/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cs typeface="Times New Roman" pitchFamily="-106" charset="0"/>
              </a:rPr>
              <a:t>II -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Elaborer des requêtes </a:t>
            </a:r>
            <a:r>
              <a:rPr lang="fr-FR" altLang="fr-FR" dirty="0">
                <a:solidFill>
                  <a:srgbClr val="000000"/>
                </a:solidFill>
              </a:rPr>
              <a:t/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sz="31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Exemple : utilisation du catalogue du SCD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>
                <a:cs typeface="Times New Roman" pitchFamily="-106" charset="0"/>
              </a:rPr>
              <a:t/>
            </a:r>
            <a:br>
              <a:rPr lang="fr-FR" altLang="fr-FR" dirty="0">
                <a:cs typeface="Times New Roman" pitchFamily="-106" charset="0"/>
              </a:rPr>
            </a:br>
            <a:endParaRPr lang="fr-FR" altLang="fr-FR" dirty="0" smtClean="0">
              <a:solidFill>
                <a:schemeClr val="tx1"/>
              </a:solidFill>
              <a:cs typeface="Times New Roman" pitchFamily="-10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31416" y="2204864"/>
            <a:ext cx="828116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Rechercher des ouvrages imprimés présents dans les collections du SCD : </a:t>
            </a:r>
          </a:p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comment construire une requête pertinente?</a:t>
            </a:r>
          </a:p>
          <a:p>
            <a:pPr marL="0" indent="0" algn="ctr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exercice : afficher la liste des livres consacrés au</a:t>
            </a:r>
          </a:p>
          <a:p>
            <a:pPr marL="0" indent="0" algn="ctr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transport et à l’environnement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sur l’ensemble du SCD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à l’IUT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 pourquoi les résultats sont-ils variés?</a:t>
            </a:r>
          </a:p>
          <a:p>
            <a:pPr marL="0" indent="0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utiliser </a:t>
            </a:r>
            <a:r>
              <a:rPr lang="fr-FR" altLang="fr-FR" sz="2400" i="1" dirty="0">
                <a:cs typeface="Times New Roman" pitchFamily="-106" charset="0"/>
              </a:rPr>
              <a:t>l</a:t>
            </a:r>
            <a:r>
              <a:rPr lang="fr-FR" altLang="fr-FR" sz="2400" i="1" dirty="0" smtClean="0">
                <a:cs typeface="Times New Roman" pitchFamily="-106" charset="0"/>
              </a:rPr>
              <a:t>es réglages et les filtres : opérateurs logiques (booléens) et troncature, recherche avancée</a:t>
            </a:r>
          </a:p>
        </p:txBody>
      </p:sp>
    </p:spTree>
  </p:cSld>
  <p:clrMapOvr>
    <a:masterClrMapping/>
  </p:clrMapOvr>
  <p:transition spd="slow" advTm="101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712424" cy="87092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b="1" dirty="0">
                <a:solidFill>
                  <a:srgbClr val="000000"/>
                </a:solidFill>
              </a:rPr>
              <a:t/>
            </a:r>
            <a:br>
              <a:rPr lang="fr-FR" altLang="fr-FR" b="1" dirty="0">
                <a:solidFill>
                  <a:srgbClr val="000000"/>
                </a:solidFill>
              </a:rPr>
            </a:br>
            <a:r>
              <a:rPr lang="fr-FR" alt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traduire en mots clefs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2000" dirty="0" smtClean="0">
                <a:solidFill>
                  <a:srgbClr val="000000"/>
                </a:solidFill>
              </a:rPr>
              <a:t>Ne </a:t>
            </a:r>
            <a:r>
              <a:rPr lang="fr-FR" altLang="fr-FR" sz="2000" dirty="0">
                <a:solidFill>
                  <a:srgbClr val="000000"/>
                </a:solidFill>
              </a:rPr>
              <a:t>retenir que les mots ayant un contenu sémantique (noms, adjectifs, verbes)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2000" dirty="0">
                <a:solidFill>
                  <a:srgbClr val="000000"/>
                </a:solidFill>
              </a:rPr>
              <a:t>Exclure les mots outils : déterminants, prépositions, conjonctions etc. ...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1800" dirty="0" smtClean="0"/>
              <a:t>Utiliser les synonymes, élargir au champ lexical de la notion :</a:t>
            </a:r>
            <a:br>
              <a:rPr lang="fr-FR" altLang="fr-FR" sz="1800" dirty="0" smtClean="0"/>
            </a:b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187625" y="3573016"/>
            <a:ext cx="3096344" cy="2553146"/>
          </a:xfrm>
        </p:spPr>
        <p:txBody>
          <a:bodyPr>
            <a:normAutofit fontScale="55000" lnSpcReduction="20000"/>
          </a:bodyPr>
          <a:lstStyle/>
          <a:p>
            <a:endParaRPr lang="fr-FR" altLang="fr-FR" dirty="0" smtClean="0"/>
          </a:p>
          <a:p>
            <a:pPr marL="0" indent="0">
              <a:buNone/>
            </a:pPr>
            <a:r>
              <a:rPr lang="fr-FR" altLang="fr-FR" b="1" dirty="0" smtClean="0"/>
              <a:t>Transport- Logistique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dirty="0" smtClean="0"/>
              <a:t>Approvisionnement(s)</a:t>
            </a:r>
          </a:p>
          <a:p>
            <a:r>
              <a:rPr lang="fr-FR" altLang="fr-FR" dirty="0" smtClean="0"/>
              <a:t>Ravitaillement</a:t>
            </a:r>
          </a:p>
          <a:p>
            <a:r>
              <a:rPr lang="fr-FR" altLang="fr-FR" dirty="0" smtClean="0"/>
              <a:t>Mobilité(s) </a:t>
            </a:r>
          </a:p>
          <a:p>
            <a:r>
              <a:rPr lang="fr-FR" altLang="fr-FR" dirty="0" smtClean="0"/>
              <a:t>Transport(s)</a:t>
            </a:r>
          </a:p>
          <a:p>
            <a:r>
              <a:rPr lang="fr-FR" altLang="fr-FR" dirty="0" smtClean="0"/>
              <a:t>Logistique(s)</a:t>
            </a:r>
          </a:p>
          <a:p>
            <a:r>
              <a:rPr lang="fr-FR" altLang="fr-FR" dirty="0" smtClean="0"/>
              <a:t>Flux  trafic</a:t>
            </a:r>
          </a:p>
          <a:p>
            <a:r>
              <a:rPr lang="fr-FR" altLang="fr-FR" dirty="0" smtClean="0"/>
              <a:t>Transit</a:t>
            </a:r>
          </a:p>
        </p:txBody>
      </p:sp>
      <p:sp>
        <p:nvSpPr>
          <p:cNvPr id="2048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5004048" y="2996952"/>
            <a:ext cx="3822576" cy="3200392"/>
          </a:xfrm>
        </p:spPr>
        <p:txBody>
          <a:bodyPr>
            <a:normAutofit fontScale="55000" lnSpcReduction="20000"/>
          </a:bodyPr>
          <a:lstStyle/>
          <a:p>
            <a:endParaRPr lang="fr-FR" altLang="fr-FR" dirty="0" smtClean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r>
              <a:rPr lang="fr-FR" altLang="fr-FR" b="1" dirty="0"/>
              <a:t> </a:t>
            </a:r>
            <a:r>
              <a:rPr lang="fr-FR" altLang="fr-FR" b="1" dirty="0" smtClean="0"/>
              <a:t>   Environnement durable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 smtClean="0"/>
              <a:t>Durable</a:t>
            </a:r>
          </a:p>
          <a:p>
            <a:r>
              <a:rPr lang="fr-FR" altLang="fr-FR" dirty="0" smtClean="0"/>
              <a:t>Écologie/que</a:t>
            </a:r>
          </a:p>
          <a:p>
            <a:r>
              <a:rPr lang="fr-FR" altLang="fr-FR" dirty="0" smtClean="0"/>
              <a:t>Long terme</a:t>
            </a:r>
          </a:p>
          <a:p>
            <a:r>
              <a:rPr lang="fr-FR" altLang="fr-FR" dirty="0" smtClean="0"/>
              <a:t>(dé)croissance</a:t>
            </a:r>
          </a:p>
          <a:p>
            <a:r>
              <a:rPr lang="fr-FR" altLang="fr-FR" dirty="0"/>
              <a:t>d</a:t>
            </a:r>
            <a:r>
              <a:rPr lang="fr-FR" altLang="fr-FR" dirty="0" smtClean="0"/>
              <a:t>éveloppement</a:t>
            </a:r>
          </a:p>
          <a:p>
            <a:r>
              <a:rPr lang="fr-FR" altLang="fr-FR" dirty="0" smtClean="0"/>
              <a:t>environnement</a:t>
            </a:r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20485" name="Line 1031"/>
          <p:cNvSpPr>
            <a:spLocks noChangeShapeType="1"/>
          </p:cNvSpPr>
          <p:nvPr/>
        </p:nvSpPr>
        <p:spPr bwMode="auto">
          <a:xfrm>
            <a:off x="258064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1700"/>
            <a:ext cx="15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2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4"/>
            <a:ext cx="7560840" cy="1446984"/>
          </a:xfrm>
        </p:spPr>
        <p:txBody>
          <a:bodyPr>
            <a:normAutofit fontScale="90000"/>
          </a:bodyPr>
          <a:lstStyle/>
          <a:p>
            <a:r>
              <a:rPr lang="fr-FR" altLang="fr-FR" sz="3100" dirty="0" smtClean="0"/>
              <a:t>Ne pas hésiter à utiliser des dictionnaires de synonymes ou des lexiques terminologiques</a:t>
            </a:r>
            <a:r>
              <a:rPr lang="fr-FR" altLang="fr-FR" dirty="0" smtClean="0"/>
              <a:t> </a:t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II-Elaborer </a:t>
            </a:r>
            <a:r>
              <a:rPr lang="fr-FR" altLang="fr-FR" dirty="0"/>
              <a:t>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Se servir si besoin de dictionnaires de synonymes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268760"/>
            <a:ext cx="6923087" cy="4968552"/>
          </a:xfrm>
        </p:spPr>
        <p:txBody>
          <a:bodyPr/>
          <a:lstStyle/>
          <a:p>
            <a:r>
              <a:rPr lang="fr-FR" altLang="fr-FR" dirty="0" smtClean="0"/>
              <a:t>Atlas sémantique du CNRS  :       </a:t>
            </a:r>
            <a:r>
              <a:rPr lang="fr-FR" altLang="fr-FR" dirty="0" smtClean="0">
                <a:hlinkClick r:id="rId2"/>
              </a:rPr>
              <a:t>http://dico.isc.cnrs.fr/</a:t>
            </a:r>
            <a:endParaRPr lang="fr-FR" altLang="fr-FR" dirty="0" smtClean="0"/>
          </a:p>
          <a:p>
            <a:r>
              <a:rPr lang="fr-FR" altLang="fr-FR" dirty="0" smtClean="0"/>
              <a:t>Dictionnaire de synonymes de l’Université de Caen : 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://www.crisco.unicaen.fr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altLang="fr-FR" dirty="0" smtClean="0"/>
              <a:t>Grand dictionnaire terminologique :       </a:t>
            </a:r>
            <a:r>
              <a:rPr lang="fr-FR" altLang="fr-FR" dirty="0" smtClean="0">
                <a:hlinkClick r:id="rId4"/>
              </a:rPr>
              <a:t>http://www.granddictionnaire.com</a:t>
            </a:r>
            <a:r>
              <a:rPr lang="fr-FR" altLang="fr-FR" dirty="0" smtClean="0"/>
              <a:t> </a:t>
            </a:r>
          </a:p>
          <a:p>
            <a:pPr marL="0" indent="0">
              <a:buNone/>
            </a:pPr>
            <a:endParaRPr lang="fr-FR" altLang="fr-FR" sz="2400" dirty="0" smtClean="0"/>
          </a:p>
          <a:p>
            <a:pPr marL="0" indent="0">
              <a:buNone/>
            </a:pPr>
            <a:r>
              <a:rPr lang="fr-FR" altLang="fr-FR" sz="2000" dirty="0" smtClean="0"/>
              <a:t>Vous pouvez aussi consulter en salle de lecture, à l’indice 388.03 de Commerce – Transport les ouvrages suivants : </a:t>
            </a:r>
            <a:r>
              <a:rPr lang="fr-FR" altLang="fr-FR" sz="2000" dirty="0" smtClean="0">
                <a:hlinkClick r:id="rId5"/>
              </a:rPr>
              <a:t>Transport – lexique et terminologie</a:t>
            </a:r>
            <a:r>
              <a:rPr lang="fr-FR" altLang="fr-FR" sz="2000" dirty="0" smtClean="0"/>
              <a:t>	</a:t>
            </a:r>
          </a:p>
        </p:txBody>
      </p:sp>
    </p:spTree>
  </p:cSld>
  <p:clrMapOvr>
    <a:masterClrMapping/>
  </p:clrMapOvr>
  <p:transition spd="slow" advTm="12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856440" cy="1296144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II-Elaborer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2-opérateurs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logiques (ou booléens)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2132855"/>
            <a:ext cx="7427168" cy="399330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ET (AND ou vide) :      pour préciser la recherche : croiser différents termes (et donc limiter les résultats)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OU  (OR) :     pour élargir la recherche (ajouter)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SAUF  (AND NOT) : pour exclure des éléments de la recherche</a:t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	</a:t>
            </a:r>
            <a:r>
              <a:rPr lang="fr-FR" altLang="fr-FR" b="1" i="1" dirty="0" smtClean="0"/>
              <a:t>Attention !!</a:t>
            </a:r>
            <a:r>
              <a:rPr lang="fr-FR" altLang="fr-FR" dirty="0" smtClean="0"/>
              <a:t> : Google utilise des opérateurs légèrement différents (+, -) 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il faut vérifier pour chaque interface ou moteur de recherche  : regarder dans les rubriques paramètres ou « search tips », utiliser les tutoriels associés (onglets : help, aide, ?)</a:t>
            </a:r>
          </a:p>
        </p:txBody>
      </p:sp>
    </p:spTree>
  </p:cSld>
  <p:clrMapOvr>
    <a:masterClrMapping/>
  </p:clrMapOvr>
  <p:transition spd="slow" advTm="29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</TotalTime>
  <Words>635</Words>
  <Application>Microsoft Office PowerPoint</Application>
  <PresentationFormat>Affichage à l'écran (4:3)</PresentationFormat>
  <Paragraphs>248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Times</vt:lpstr>
      <vt:lpstr>Times New Roman</vt:lpstr>
      <vt:lpstr>Wingdings</vt:lpstr>
      <vt:lpstr>Wingdings 2</vt:lpstr>
      <vt:lpstr>Custom Design</vt:lpstr>
      <vt:lpstr>1_Custom Design</vt:lpstr>
      <vt:lpstr>2_Custom Design</vt:lpstr>
      <vt:lpstr>3_Custom Design</vt:lpstr>
      <vt:lpstr>Atelier de recherche documentaire          Service commun de documentation de l’UBO</vt:lpstr>
      <vt:lpstr>Stratégies de recherche</vt:lpstr>
      <vt:lpstr>I – Préparer le travail 1-Définir le but du travail </vt:lpstr>
      <vt:lpstr>impossibilité de tout traiter :  il faut hiérarchiser et délimiter            </vt:lpstr>
      <vt:lpstr>I – Préparer le travail  3- Choisir ses sources</vt:lpstr>
      <vt:lpstr>II - Elaborer des requêtes  Exemple : utilisation du catalogue du SCD    </vt:lpstr>
      <vt:lpstr>II-Elaborer des requêtes  1-traduire en mots clefs  Ne retenir que les mots ayant un contenu sémantique (noms, adjectifs, verbes) Exclure les mots outils : déterminants, prépositions, conjonctions etc. ... Utiliser les synonymes, élargir au champ lexical de la notion :   </vt:lpstr>
      <vt:lpstr>Ne pas hésiter à utiliser des dictionnaires de synonymes ou des lexiques terminologiques               II-Elaborer des requêtes  Se servir si besoin de dictionnaires de synonymes </vt:lpstr>
      <vt:lpstr>II-Elaborer des requêtes  2-opérateurs logiques (ou booléens)</vt:lpstr>
      <vt:lpstr>II - Elaborer des requêtes : 3- la troncature</vt:lpstr>
      <vt:lpstr>II-Elaborer des requêtes  Exemples de requêtes d’interrogation</vt:lpstr>
      <vt:lpstr>Recherche dans le catalogue élaboration des requêtes</vt:lpstr>
      <vt:lpstr>Recherche simple Liste de notices et facettes</vt:lpstr>
      <vt:lpstr>Exemple de facette :  Sélectionner les ouvrages présents  à l’IUT</vt:lpstr>
      <vt:lpstr>Notice et données d’exemplaire</vt:lpstr>
      <vt:lpstr>Etagères</vt:lpstr>
      <vt:lpstr>III - Accéder au document   A partir d’une bibliographie : distinguer livre, revue (périodique) et article  Localiser le document physique à partir du catalogue</vt:lpstr>
      <vt:lpstr>III - Accéder au document  Rechercher un article de périodique papier à partir du site d’une revue disposant d’un moteur de recherche</vt:lpstr>
      <vt:lpstr>III - Accéder au document - 1          Recherche en salle de lecture : livres</vt:lpstr>
      <vt:lpstr>III - Accéder au document - 2        Recherche en salle de lecture : revues</vt:lpstr>
    </vt:vector>
  </TitlesOfParts>
  <Company>ubo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scd</dc:creator>
  <cp:lastModifiedBy>Botella Yann</cp:lastModifiedBy>
  <cp:revision>460</cp:revision>
  <dcterms:created xsi:type="dcterms:W3CDTF">2006-01-30T15:12:58Z</dcterms:created>
  <dcterms:modified xsi:type="dcterms:W3CDTF">2023-09-08T14:23:05Z</dcterms:modified>
</cp:coreProperties>
</file>